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3"/>
  </p:notesMasterIdLst>
  <p:handoutMasterIdLst>
    <p:handoutMasterId r:id="rId24"/>
  </p:handoutMasterIdLst>
  <p:sldIdLst>
    <p:sldId id="292" r:id="rId5"/>
    <p:sldId id="291" r:id="rId6"/>
    <p:sldId id="297" r:id="rId7"/>
    <p:sldId id="294" r:id="rId8"/>
    <p:sldId id="295" r:id="rId9"/>
    <p:sldId id="296" r:id="rId10"/>
    <p:sldId id="304" r:id="rId11"/>
    <p:sldId id="298" r:id="rId12"/>
    <p:sldId id="305" r:id="rId13"/>
    <p:sldId id="275" r:id="rId14"/>
    <p:sldId id="307" r:id="rId15"/>
    <p:sldId id="299" r:id="rId16"/>
    <p:sldId id="279" r:id="rId17"/>
    <p:sldId id="300" r:id="rId18"/>
    <p:sldId id="301" r:id="rId19"/>
    <p:sldId id="302" r:id="rId20"/>
    <p:sldId id="308" r:id="rId21"/>
    <p:sldId id="293" r:id="rId22"/>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73"/>
    <a:srgbClr val="1E5082"/>
    <a:srgbClr val="F3E068"/>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E516D0-332C-4601-BC94-C47440CE214B}" v="6" dt="2024-05-03T08:34:10.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447" autoAdjust="0"/>
  </p:normalViewPr>
  <p:slideViewPr>
    <p:cSldViewPr snapToGrid="0">
      <p:cViewPr>
        <p:scale>
          <a:sx n="75" d="100"/>
          <a:sy n="75" d="100"/>
        </p:scale>
        <p:origin x="284" y="-10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09/05/2024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09/05/2024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issalute.it/index.php/la-salute-dalla-a-alla-z-menu/c/carboidrati" TargetMode="External"/><Relationship Id="rId13" Type="http://schemas.openxmlformats.org/officeDocument/2006/relationships/hyperlink" Target="https://www.issalute.it/index.php/la-salute-dalla-a-alla-z-menu/p/proteine-ed-enzimi" TargetMode="External"/><Relationship Id="rId3" Type="http://schemas.openxmlformats.org/officeDocument/2006/relationships/hyperlink" Target="https://www.issalute.it/index.php/la-salute-dalla-a-alla-z-menu/d/dieta" TargetMode="External"/><Relationship Id="rId7" Type="http://schemas.openxmlformats.org/officeDocument/2006/relationships/hyperlink" Target="https://www.issalute.it/index.php/la-salute-dalla-a-alla-z-menu/f/fibra-alimentare" TargetMode="External"/><Relationship Id="rId12" Type="http://schemas.openxmlformats.org/officeDocument/2006/relationships/hyperlink" Target="https://www.issalute.it/index.php/la-salute-dalla-a-alla-z-menu/l/latte-e-prodotti-lattiero-caseari"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issalute.it/index.php/la-salute-dalla-a-alla-z-menu/m/minerali-e-oligoelementi" TargetMode="External"/><Relationship Id="rId11" Type="http://schemas.openxmlformats.org/officeDocument/2006/relationships/hyperlink" Target="https://www.issalute.it/index.php/la-salute-dalla-a-alla-z-menu/o/olio-extravergine-di-oliva" TargetMode="External"/><Relationship Id="rId5" Type="http://schemas.openxmlformats.org/officeDocument/2006/relationships/hyperlink" Target="https://www.issalute.it/index.php/la-salute-dalla-a-alla-z-menu/v/vitamine" TargetMode="External"/><Relationship Id="rId15" Type="http://schemas.openxmlformats.org/officeDocument/2006/relationships/hyperlink" Target="https://www.issalute.it/index.php/la-salute-dalla-a-alla-z-menu/f/formaggio" TargetMode="External"/><Relationship Id="rId10" Type="http://schemas.openxmlformats.org/officeDocument/2006/relationships/hyperlink" Target="https://www.issalute.it/index.php/la-salute-dalla-a-alla-z-menu/g/grassi-alimentari" TargetMode="External"/><Relationship Id="rId4" Type="http://schemas.openxmlformats.org/officeDocument/2006/relationships/hyperlink" Target="https://www.issalute.it/index.php/la-salute-dalla-a-alla-z-menu/d/diete-dimagranti" TargetMode="External"/><Relationship Id="rId9" Type="http://schemas.openxmlformats.org/officeDocument/2006/relationships/hyperlink" Target="https://www.issalute.it/index.php/la-salute-dalla-a-alla-z-menu/c/cereali" TargetMode="External"/><Relationship Id="rId14" Type="http://schemas.openxmlformats.org/officeDocument/2006/relationships/hyperlink" Target="https://www.issalute.it/index.php/la-salute-dalla-a-alla-z-menu/l/legum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ssalute.it/index.php/la-salute-dalla-a-alla-z-menu/a/attivita-fisi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La piramide alimentare è un grafico ideato dal </a:t>
            </a:r>
            <a:r>
              <a:rPr lang="it-IT" b="0" i="1" dirty="0">
                <a:solidFill>
                  <a:srgbClr val="000000"/>
                </a:solidFill>
                <a:effectLst/>
                <a:highlight>
                  <a:srgbClr val="FFFFFF"/>
                </a:highlight>
                <a:latin typeface="Varela Round" panose="020F0502020204030204" pitchFamily="2" charset="-79"/>
                <a:cs typeface="Varela Round" panose="020F0502020204030204" pitchFamily="2" charset="-79"/>
              </a:rPr>
              <a:t>Dipartimento Statunitense dell'Agricoltura</a:t>
            </a:r>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 (USDA) nel 1992 per illustrare i consigli ed i suggerimenti che dovrebbero essere seguiti per mantenere un'</a:t>
            </a:r>
            <a:r>
              <a:rPr lang="it-IT" b="0" i="0" u="none" strike="noStrike" dirty="0">
                <a:solidFill>
                  <a:srgbClr val="00A3E2"/>
                </a:solidFill>
                <a:effectLst/>
                <a:highlight>
                  <a:srgbClr val="FFFFFF"/>
                </a:highlight>
                <a:latin typeface="Varela Round" panose="020F0502020204030204" pitchFamily="2" charset="-79"/>
                <a:cs typeface="Varela Round" panose="020F0502020204030204" pitchFamily="2" charset="-79"/>
                <a:hlinkClick r:id="rId3" tooltip="dieta"/>
              </a:rPr>
              <a:t>alimentazione completa ed equilibrata</a:t>
            </a:r>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 Deve essere interpretato come un insieme di indicazioni volte a organizzare la propria alimentazione e non va considerato come schema alimentare con finalità </a:t>
            </a:r>
            <a:r>
              <a:rPr lang="it-IT" b="0" i="0" u="none" strike="noStrike" dirty="0">
                <a:solidFill>
                  <a:srgbClr val="00A3E2"/>
                </a:solidFill>
                <a:effectLst/>
                <a:highlight>
                  <a:srgbClr val="FFFFFF"/>
                </a:highlight>
                <a:latin typeface="Varela Round" panose="020F0502020204030204" pitchFamily="2" charset="-79"/>
                <a:cs typeface="Varela Round" panose="020F0502020204030204" pitchFamily="2" charset="-79"/>
                <a:hlinkClick r:id="rId4" tooltip="diete dimagranti"/>
              </a:rPr>
              <a:t>dimagranti</a:t>
            </a:r>
            <a:r>
              <a:rPr lang="it-IT" b="0" i="0" dirty="0">
                <a:solidFill>
                  <a:srgbClr val="000000"/>
                </a:solidFill>
                <a:effectLst/>
                <a:highlight>
                  <a:srgbClr val="FFFFFF"/>
                </a:highlight>
                <a:latin typeface="Varela Round" panose="020F0502020204030204" pitchFamily="2" charset="-79"/>
                <a:cs typeface="Varela Round" panose="020F0502020204030204" pitchFamily="2" charset="-79"/>
              </a:rPr>
              <a:t>.</a:t>
            </a:r>
          </a:p>
          <a:p>
            <a:endParaRPr lang="it-IT" b="0" i="0" dirty="0">
              <a:solidFill>
                <a:srgbClr val="000000"/>
              </a:solidFill>
              <a:effectLst/>
              <a:highlight>
                <a:srgbClr val="FFFFFF"/>
              </a:highlight>
              <a:latin typeface="Varela Round" panose="020F0502020204030204" pitchFamily="2" charset="-79"/>
              <a:cs typeface="Varela Round" panose="020F0502020204030204" pitchFamily="2" charset="-79"/>
            </a:endParaRPr>
          </a:p>
          <a:p>
            <a:endParaRPr lang="it-IT" b="0" i="0" dirty="0">
              <a:solidFill>
                <a:srgbClr val="000000"/>
              </a:solidFill>
              <a:effectLst/>
              <a:highlight>
                <a:srgbClr val="FFFFFF"/>
              </a:highlight>
              <a:latin typeface="Varela Round" panose="020F0502020204030204" pitchFamily="2" charset="-79"/>
              <a:cs typeface="Varela Round" panose="020F0502020204030204" pitchFamily="2" charset="-79"/>
            </a:endParaRPr>
          </a:p>
          <a:p>
            <a:r>
              <a:rPr lang="it-IT" b="0" i="0" dirty="0" err="1">
                <a:solidFill>
                  <a:srgbClr val="000000"/>
                </a:solidFill>
                <a:effectLst/>
                <a:highlight>
                  <a:srgbClr val="FFFFFF"/>
                </a:highlight>
                <a:latin typeface="Varela Round" panose="00000500000000000000" pitchFamily="2" charset="-79"/>
                <a:cs typeface="Varela Round" panose="00000500000000000000" pitchFamily="2" charset="-79"/>
              </a:rPr>
              <a:t>er</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leggere ed interpretare in maniera corretta la piramide alimentare, bisogna partire dalla base, dove sono presentati i cibi da consumare ogni giorno, più volte al giorno: frutta e ortaggi, fondamentali per l'apporto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5" tooltip="vitamine"/>
              </a:rPr>
              <a:t>vitamine</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6" tooltip="minerali e oligoelementi"/>
              </a:rPr>
              <a:t>sali minerali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e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7" tooltip="fibra alimentare"/>
              </a:rPr>
              <a:t>fibra</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Salendo di un livello, si trovano gli alimenti che sono principalmente fonte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8" tooltip="carboidrati"/>
              </a:rPr>
              <a:t>carboidrati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di cui si indica un consumo frequente: pane, pasta,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9" tooltip="cereali"/>
              </a:rPr>
              <a:t>cereali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importanti fonti di energia. Nei livelli superiori sono collocati 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0" tooltip="grassi alimentari"/>
              </a:rPr>
              <a:t>grassi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da condimento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1" tooltip="olio extravergine d'oliva"/>
              </a:rPr>
              <a:t>olio extravergine d'oliva</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e burro che, in quantità moderata, sono fondamentali per la salute), il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2" tooltip="latte e prodotti lattiero-caseari"/>
              </a:rPr>
              <a:t>latte</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e i suoi derivati, fondamentali, grazie al contenuto in calcio, per la crescita dell'osso e per la prevenzione delle sue malattie degenerative e poi gli alimenti che sono principalmente fonti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3" tooltip="proteine ed enzimi"/>
              </a:rPr>
              <a:t>proteine</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(come carne, pesce, uova,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4" tooltip="legumi"/>
              </a:rPr>
              <a:t>legumi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15" tooltip="formaggio"/>
              </a:rPr>
              <a:t>formaggi</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di cui è indicata una frequenza di consumo sempre minore man mano che si sale di livello. Infine, in cima alla piramide ci sono gli alimenti da consumare solo occasionalmente perché un loro consumo eccessivo può rappresentare una fonte di rischio per la salute: vino, birra, dolci.</a:t>
            </a:r>
            <a:endParaRPr lang="it-IT" dirty="0"/>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2</a:t>
            </a:fld>
            <a:endParaRPr lang="it-IT" noProof="0" dirty="0"/>
          </a:p>
        </p:txBody>
      </p:sp>
    </p:spTree>
    <p:extLst>
      <p:ext uri="{BB962C8B-B14F-4D97-AF65-F5344CB8AC3E}">
        <p14:creationId xmlns:p14="http://schemas.microsoft.com/office/powerpoint/2010/main" val="211498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11</a:t>
            </a:fld>
            <a:endParaRPr lang="it-IT"/>
          </a:p>
        </p:txBody>
      </p:sp>
    </p:spTree>
    <p:extLst>
      <p:ext uri="{BB962C8B-B14F-4D97-AF65-F5344CB8AC3E}">
        <p14:creationId xmlns:p14="http://schemas.microsoft.com/office/powerpoint/2010/main" val="315736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12</a:t>
            </a:fld>
            <a:endParaRPr lang="it-IT"/>
          </a:p>
        </p:txBody>
      </p:sp>
    </p:spTree>
    <p:extLst>
      <p:ext uri="{BB962C8B-B14F-4D97-AF65-F5344CB8AC3E}">
        <p14:creationId xmlns:p14="http://schemas.microsoft.com/office/powerpoint/2010/main" val="182078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13</a:t>
            </a:fld>
            <a:endParaRPr lang="it-IT"/>
          </a:p>
        </p:txBody>
      </p:sp>
    </p:spTree>
    <p:extLst>
      <p:ext uri="{BB962C8B-B14F-4D97-AF65-F5344CB8AC3E}">
        <p14:creationId xmlns:p14="http://schemas.microsoft.com/office/powerpoint/2010/main" val="4104221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14</a:t>
            </a:fld>
            <a:endParaRPr lang="it-IT"/>
          </a:p>
        </p:txBody>
      </p:sp>
    </p:spTree>
    <p:extLst>
      <p:ext uri="{BB962C8B-B14F-4D97-AF65-F5344CB8AC3E}">
        <p14:creationId xmlns:p14="http://schemas.microsoft.com/office/powerpoint/2010/main" val="95423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15</a:t>
            </a:fld>
            <a:endParaRPr lang="it-IT"/>
          </a:p>
        </p:txBody>
      </p:sp>
    </p:spTree>
    <p:extLst>
      <p:ext uri="{BB962C8B-B14F-4D97-AF65-F5344CB8AC3E}">
        <p14:creationId xmlns:p14="http://schemas.microsoft.com/office/powerpoint/2010/main" val="2823416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16</a:t>
            </a:fld>
            <a:endParaRPr lang="it-IT"/>
          </a:p>
        </p:txBody>
      </p:sp>
    </p:spTree>
    <p:extLst>
      <p:ext uri="{BB962C8B-B14F-4D97-AF65-F5344CB8AC3E}">
        <p14:creationId xmlns:p14="http://schemas.microsoft.com/office/powerpoint/2010/main" val="3919295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completare le conclusioni aggiungerei ai punti di prima il fornire stimoli per alleggerire la rialimentazione al paziente come abbiamo visto, e ovviamente fornire adeguati </a:t>
            </a:r>
            <a:r>
              <a:rPr lang="it-IT" dirty="0" err="1"/>
              <a:t>followup</a:t>
            </a:r>
            <a:r>
              <a:rPr lang="it-IT" dirty="0"/>
              <a:t> postoperatori che aiutino a mantenere le buone abitudini apprese dal paziente anche una volta terminate le fasi di rialimentazione.</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17</a:t>
            </a:fld>
            <a:endParaRPr lang="it-IT" noProof="0" dirty="0"/>
          </a:p>
        </p:txBody>
      </p:sp>
    </p:spTree>
    <p:extLst>
      <p:ext uri="{BB962C8B-B14F-4D97-AF65-F5344CB8AC3E}">
        <p14:creationId xmlns:p14="http://schemas.microsoft.com/office/powerpoint/2010/main" val="10330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Al fine di orientare la popolazione italiana verso comportamenti alimentari più salutari, il Ministero della Salute ha affidato ad un Gruppo di esperti (D.M. del 1.09.2003) il compito di elaborare un modello alimentare di riferimento che si concili sia con lo stile di vita attuale, sia con la tradizione alimentare del nostro Paese.</a:t>
            </a:r>
          </a:p>
          <a:p>
            <a:pPr algn="just"/>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A tal proposito è stata elaborata, dall'Istituto di Scienza dell'Alimentazione dell'Università di Roma La Sapienza, la </a:t>
            </a:r>
            <a:r>
              <a:rPr lang="it-IT" b="0" i="1" dirty="0">
                <a:solidFill>
                  <a:srgbClr val="000000"/>
                </a:solidFill>
                <a:effectLst/>
                <a:highlight>
                  <a:srgbClr val="FFFFFF"/>
                </a:highlight>
                <a:latin typeface="Varela Round" panose="00000500000000000000" pitchFamily="2" charset="-79"/>
                <a:cs typeface="Varela Round" panose="00000500000000000000" pitchFamily="2" charset="-79"/>
              </a:rPr>
              <a:t>Piramide settimanale dello stile di vita italiano</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basata sulla definizione di Quantità Benessere (QB), vale a dire le quantità di cibo ma anche di </a:t>
            </a:r>
            <a:r>
              <a:rPr lang="it-IT" b="0" i="0" u="none" strike="noStrike" dirty="0">
                <a:solidFill>
                  <a:srgbClr val="00A3E2"/>
                </a:solidFill>
                <a:effectLst/>
                <a:highlight>
                  <a:srgbClr val="FFFFFF"/>
                </a:highlight>
                <a:latin typeface="Varela Round" panose="00000500000000000000" pitchFamily="2" charset="-79"/>
                <a:cs typeface="Varela Round" panose="00000500000000000000" pitchFamily="2" charset="-79"/>
                <a:hlinkClick r:id="rId3" tooltip="attività fisica"/>
              </a:rPr>
              <a:t>attività fisica</a:t>
            </a:r>
            <a:r>
              <a:rPr lang="it-IT" b="0" i="0" dirty="0">
                <a:solidFill>
                  <a:srgbClr val="000000"/>
                </a:solidFill>
                <a:effectLst/>
                <a:highlight>
                  <a:srgbClr val="FFFFFF"/>
                </a:highlight>
                <a:latin typeface="Varela Round" panose="00000500000000000000" pitchFamily="2" charset="-79"/>
                <a:cs typeface="Varela Round" panose="00000500000000000000" pitchFamily="2" charset="-79"/>
              </a:rPr>
              <a:t> che andrebbero considerate per mantenere una condizione di benessere.</a:t>
            </a:r>
          </a:p>
          <a:p>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3</a:t>
            </a:fld>
            <a:endParaRPr lang="it-IT" noProof="0" dirty="0"/>
          </a:p>
        </p:txBody>
      </p:sp>
    </p:spTree>
    <p:extLst>
      <p:ext uri="{BB962C8B-B14F-4D97-AF65-F5344CB8AC3E}">
        <p14:creationId xmlns:p14="http://schemas.microsoft.com/office/powerpoint/2010/main" val="920781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it-IT" b="0" i="0" dirty="0">
                <a:solidFill>
                  <a:srgbClr val="272626"/>
                </a:solidFill>
                <a:effectLst/>
                <a:highlight>
                  <a:srgbClr val="FFFFFF"/>
                </a:highlight>
                <a:latin typeface="Source Sans Pro" panose="020F0502020204030204" pitchFamily="34" charset="0"/>
              </a:rPr>
              <a:t>ulla base delle precedenti considerazioni, nel 2005 l’USDA pubblicò </a:t>
            </a:r>
            <a:r>
              <a:rPr lang="it-IT" b="1" i="0" dirty="0">
                <a:solidFill>
                  <a:srgbClr val="272626"/>
                </a:solidFill>
                <a:effectLst/>
                <a:highlight>
                  <a:srgbClr val="FFFFFF"/>
                </a:highlight>
                <a:latin typeface="Source Sans Pro" panose="020F0502020204030204" pitchFamily="34" charset="0"/>
              </a:rPr>
              <a:t>My pyramid</a:t>
            </a:r>
            <a:r>
              <a:rPr lang="it-IT" b="0" i="0" dirty="0">
                <a:solidFill>
                  <a:srgbClr val="272626"/>
                </a:solidFill>
                <a:effectLst/>
                <a:highlight>
                  <a:srgbClr val="FFFFFF"/>
                </a:highlight>
                <a:latin typeface="Source Sans Pro" panose="020F0502020204030204" pitchFamily="34" charset="0"/>
              </a:rPr>
              <a:t>, con una nuova rappresentazione grafica che </a:t>
            </a:r>
            <a:r>
              <a:rPr lang="it-IT" b="1" i="0" dirty="0">
                <a:solidFill>
                  <a:srgbClr val="272626"/>
                </a:solidFill>
                <a:effectLst/>
                <a:highlight>
                  <a:srgbClr val="FFFFFF"/>
                </a:highlight>
                <a:latin typeface="Source Sans Pro" panose="020F0502020204030204" pitchFamily="34" charset="0"/>
              </a:rPr>
              <a:t>rivalutava i grassi e l’attività fisica</a:t>
            </a:r>
            <a:r>
              <a:rPr lang="it-IT" b="0" i="0" dirty="0">
                <a:solidFill>
                  <a:srgbClr val="272626"/>
                </a:solidFill>
                <a:effectLst/>
                <a:highlight>
                  <a:srgbClr val="FFFFFF"/>
                </a:highlight>
                <a:latin typeface="Source Sans Pro" panose="020F0502020204030204" pitchFamily="34" charset="0"/>
              </a:rPr>
              <a:t>, ridimensionando le porzioni di carboidrati (cereali e derivati) suggerite.</a:t>
            </a:r>
          </a:p>
          <a:p>
            <a:pPr algn="l"/>
            <a:r>
              <a:rPr lang="it-IT" b="0" i="0" dirty="0">
                <a:solidFill>
                  <a:srgbClr val="272626"/>
                </a:solidFill>
                <a:effectLst/>
                <a:highlight>
                  <a:srgbClr val="FFFFFF"/>
                </a:highlight>
                <a:latin typeface="Source Sans Pro" panose="020F0502020204030204" pitchFamily="34" charset="0"/>
              </a:rPr>
              <a:t>Questa nuova piramide alimentare era formata da </a:t>
            </a:r>
            <a:r>
              <a:rPr lang="it-IT" b="1" i="0" dirty="0">
                <a:solidFill>
                  <a:srgbClr val="272626"/>
                </a:solidFill>
                <a:effectLst/>
                <a:highlight>
                  <a:srgbClr val="FFFFFF"/>
                </a:highlight>
                <a:latin typeface="Source Sans Pro" panose="020F0502020204030204" pitchFamily="34" charset="0"/>
              </a:rPr>
              <a:t>fasce verticali di colore e larghezze differenti</a:t>
            </a:r>
            <a:r>
              <a:rPr lang="it-IT" b="0" i="0" dirty="0">
                <a:solidFill>
                  <a:srgbClr val="272626"/>
                </a:solidFill>
                <a:effectLst/>
                <a:highlight>
                  <a:srgbClr val="FFFFFF"/>
                </a:highlight>
                <a:latin typeface="Source Sans Pro" panose="020F0502020204030204" pitchFamily="34" charset="0"/>
              </a:rPr>
              <a:t>, per cui ad ampiezze maggiori corrispondevano maggiori libertà di consumo, mentre ampiezze inferiori suggerivano la moderazione.</a:t>
            </a:r>
          </a:p>
          <a:p>
            <a:pPr algn="l"/>
            <a:r>
              <a:rPr lang="it-IT" b="0" i="0" dirty="0">
                <a:solidFill>
                  <a:srgbClr val="272626"/>
                </a:solidFill>
                <a:effectLst/>
                <a:highlight>
                  <a:srgbClr val="FFFFFF"/>
                </a:highlight>
                <a:latin typeface="Source Sans Pro" panose="020F0502020204030204" pitchFamily="34" charset="0"/>
              </a:rPr>
              <a:t>Tali fasce erano di colore:</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arancione (cereali integrali e loro derivati);</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verde (verdura);</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rosso (frutta);</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giallo (olio e grassi);</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blu (latticini);</a:t>
            </a:r>
          </a:p>
          <a:p>
            <a:pPr algn="l">
              <a:buFont typeface="Arial" panose="020B0604020202020204" pitchFamily="34" charset="0"/>
              <a:buChar char="•"/>
            </a:pPr>
            <a:r>
              <a:rPr lang="it-IT" b="0" i="0" dirty="0">
                <a:solidFill>
                  <a:srgbClr val="272626"/>
                </a:solidFill>
                <a:effectLst/>
                <a:highlight>
                  <a:srgbClr val="FFFFFF"/>
                </a:highlight>
                <a:latin typeface="Source Sans Pro" panose="020F0502020204030204" pitchFamily="34" charset="0"/>
              </a:rPr>
              <a:t>viola (carne, pesci e legumi).</a:t>
            </a:r>
          </a:p>
          <a:p>
            <a:pPr algn="l"/>
            <a:r>
              <a:rPr lang="it-IT" b="0" i="0" dirty="0">
                <a:solidFill>
                  <a:srgbClr val="272626"/>
                </a:solidFill>
                <a:effectLst/>
                <a:highlight>
                  <a:srgbClr val="FFFFFF"/>
                </a:highlight>
                <a:latin typeface="Source Sans Pro" panose="020F0502020204030204" pitchFamily="34" charset="0"/>
              </a:rPr>
              <a:t>In questa versione – molto meno immediata da comprendere rispetto alla precedente – veniva anche sottolineata l’</a:t>
            </a:r>
            <a:r>
              <a:rPr lang="it-IT" b="1" i="0" dirty="0">
                <a:solidFill>
                  <a:srgbClr val="272626"/>
                </a:solidFill>
                <a:effectLst/>
                <a:highlight>
                  <a:srgbClr val="FFFFFF"/>
                </a:highlight>
                <a:latin typeface="Source Sans Pro" panose="020F0502020204030204" pitchFamily="34" charset="0"/>
              </a:rPr>
              <a:t>importanza dell’attività fisica e di un peso corporeo corretto</a:t>
            </a:r>
            <a:r>
              <a:rPr lang="it-IT" b="0" i="0" dirty="0">
                <a:solidFill>
                  <a:srgbClr val="272626"/>
                </a:solidFill>
                <a:effectLst/>
                <a:highlight>
                  <a:srgbClr val="FFFFFF"/>
                </a:highlight>
                <a:latin typeface="Source Sans Pro" panose="020F0502020204030204" pitchFamily="34" charset="0"/>
              </a:rPr>
              <a:t>, </a:t>
            </a:r>
          </a:p>
          <a:p>
            <a:endParaRPr lang="it-IT" dirty="0"/>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4</a:t>
            </a:fld>
            <a:endParaRPr lang="it-IT" noProof="0" dirty="0"/>
          </a:p>
        </p:txBody>
      </p:sp>
    </p:spTree>
    <p:extLst>
      <p:ext uri="{BB962C8B-B14F-4D97-AF65-F5344CB8AC3E}">
        <p14:creationId xmlns:p14="http://schemas.microsoft.com/office/powerpoint/2010/main" val="64149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b="0" i="0" dirty="0">
              <a:solidFill>
                <a:srgbClr val="1A1A1A"/>
              </a:solidFill>
              <a:effectLst/>
              <a:highlight>
                <a:srgbClr val="FFFFFF"/>
              </a:highlight>
              <a:latin typeface="Titillium Web" panose="00000500000000000000" pitchFamily="2" charset="0"/>
            </a:endParaRPr>
          </a:p>
          <a:p>
            <a:pPr algn="just"/>
            <a:r>
              <a:rPr lang="it-IT" b="1" i="0" dirty="0">
                <a:solidFill>
                  <a:srgbClr val="1A1A1A"/>
                </a:solidFill>
                <a:effectLst/>
                <a:highlight>
                  <a:srgbClr val="FFFFFF"/>
                </a:highlight>
                <a:latin typeface="Titillium Web" panose="00000500000000000000" pitchFamily="2" charset="0"/>
              </a:rPr>
              <a:t>La denominazione Dieta Mediterranea è una etichetta nuova per una tradizione antica</a:t>
            </a:r>
            <a:r>
              <a:rPr lang="it-IT" b="0" i="0" dirty="0">
                <a:solidFill>
                  <a:srgbClr val="1A1A1A"/>
                </a:solidFill>
                <a:effectLst/>
                <a:highlight>
                  <a:srgbClr val="FFFFFF"/>
                </a:highlight>
                <a:latin typeface="Titillium Web" panose="00000500000000000000" pitchFamily="2" charset="0"/>
              </a:rPr>
              <a:t>. È stata coniata a metà degli anni Settanta dagli scienziati americani </a:t>
            </a:r>
            <a:r>
              <a:rPr lang="it-IT" b="0" i="0" dirty="0" err="1">
                <a:solidFill>
                  <a:srgbClr val="1A1A1A"/>
                </a:solidFill>
                <a:effectLst/>
                <a:highlight>
                  <a:srgbClr val="FFFFFF"/>
                </a:highlight>
                <a:latin typeface="Titillium Web" panose="00000500000000000000" pitchFamily="2" charset="0"/>
              </a:rPr>
              <a:t>Ancel</a:t>
            </a:r>
            <a:r>
              <a:rPr lang="it-IT" b="0" i="0" dirty="0">
                <a:solidFill>
                  <a:srgbClr val="1A1A1A"/>
                </a:solidFill>
                <a:effectLst/>
                <a:highlight>
                  <a:srgbClr val="FFFFFF"/>
                </a:highlight>
                <a:latin typeface="Titillium Web" panose="00000500000000000000" pitchFamily="2" charset="0"/>
              </a:rPr>
              <a:t> e Margaret Keys per identificare uno stile di vita tradizionale che avevano scoperto e studiato nel Mediterraneo fin dagli anni Cinquanta. Le loro ricerche epidemiologiche sulle malattie cardiovascolari avevano rivelato per la prima volta nella storia della medicina che la longevità delle popolazioni del Meridione italiano, in particolare di Napoli, del Cilento e del resto della Campania, ma anche della Calabria, della Sardegna e delle Marche, si spiegavano con le abitudini alimentari, i costumi sociali, le produzioni locali. A loro avviso serviva però una etichetta di facile comprensione per identificare con semplicità un insieme complesso di pratiche e di tradizioni che meritavano di essere divulgate poiché potevano garantire in qualsiasi parte del mondo elevatissimi standard di salute anche ai ceti meno abbienti. Così i Keys puntarono sull’associazione della parola dieta, dal greco </a:t>
            </a:r>
            <a:r>
              <a:rPr lang="it-IT" b="0" i="1" dirty="0" err="1">
                <a:solidFill>
                  <a:srgbClr val="1A1A1A"/>
                </a:solidFill>
                <a:effectLst/>
                <a:highlight>
                  <a:srgbClr val="FFFFFF"/>
                </a:highlight>
                <a:latin typeface="Titillium Web" panose="00000500000000000000" pitchFamily="2" charset="0"/>
              </a:rPr>
              <a:t>diaìta</a:t>
            </a:r>
            <a:r>
              <a:rPr lang="it-IT" b="0" i="0" dirty="0">
                <a:solidFill>
                  <a:srgbClr val="1A1A1A"/>
                </a:solidFill>
                <a:effectLst/>
                <a:highlight>
                  <a:srgbClr val="FFFFFF"/>
                </a:highlight>
                <a:latin typeface="Titillium Web" panose="00000500000000000000" pitchFamily="2" charset="0"/>
              </a:rPr>
              <a:t> che significa stile di vita, con il prestigio delle antiche civiltà del Mediterraneo. E hanno fatto centro, perché </a:t>
            </a:r>
            <a:r>
              <a:rPr lang="it-IT" b="1" i="0" dirty="0">
                <a:solidFill>
                  <a:srgbClr val="1A1A1A"/>
                </a:solidFill>
                <a:effectLst/>
                <a:highlight>
                  <a:srgbClr val="FFFFFF"/>
                </a:highlight>
                <a:latin typeface="Titillium Web" panose="00000500000000000000" pitchFamily="2" charset="0"/>
              </a:rPr>
              <a:t>oggi Dieta Mediterranea è sinonimo di buona salute e creatività gastronomica</a:t>
            </a:r>
            <a:r>
              <a:rPr lang="it-IT" b="0" i="0" dirty="0">
                <a:solidFill>
                  <a:srgbClr val="1A1A1A"/>
                </a:solidFill>
                <a:effectLst/>
                <a:highlight>
                  <a:srgbClr val="FFFFFF"/>
                </a:highlight>
                <a:latin typeface="Titillium Web" panose="00000500000000000000" pitchFamily="2" charset="0"/>
              </a:rPr>
              <a:t>.</a:t>
            </a:r>
          </a:p>
          <a:p>
            <a:pPr algn="just"/>
            <a:r>
              <a:rPr lang="it-IT" b="0" i="0" dirty="0">
                <a:solidFill>
                  <a:srgbClr val="1A1A1A"/>
                </a:solidFill>
                <a:effectLst/>
                <a:highlight>
                  <a:srgbClr val="FFFFFF"/>
                </a:highlight>
                <a:latin typeface="Titillium Web" panose="00000500000000000000" pitchFamily="2" charset="0"/>
              </a:rPr>
              <a:t>In </a:t>
            </a:r>
            <a:r>
              <a:rPr lang="it-IT" b="1" i="0" dirty="0">
                <a:solidFill>
                  <a:srgbClr val="1A1A1A"/>
                </a:solidFill>
                <a:effectLst/>
                <a:highlight>
                  <a:srgbClr val="FFFFFF"/>
                </a:highlight>
                <a:latin typeface="Titillium Web" panose="00000500000000000000" pitchFamily="2" charset="0"/>
              </a:rPr>
              <a:t>perfetto equilibrio tra cultura umanistica e scientifica</a:t>
            </a:r>
            <a:r>
              <a:rPr lang="it-IT" b="0" i="0" dirty="0">
                <a:solidFill>
                  <a:srgbClr val="1A1A1A"/>
                </a:solidFill>
                <a:effectLst/>
                <a:highlight>
                  <a:srgbClr val="FFFFFF"/>
                </a:highlight>
                <a:latin typeface="Titillium Web" panose="00000500000000000000" pitchFamily="2" charset="0"/>
              </a:rPr>
              <a:t>, la Dieta Mediterranea ha contribuito alla costruzione di un’identità che è ormai andata ben oltre i confini territoriali o alimentari. È diventata </a:t>
            </a:r>
            <a:r>
              <a:rPr lang="it-IT" b="1" i="0" dirty="0">
                <a:solidFill>
                  <a:srgbClr val="1A1A1A"/>
                </a:solidFill>
                <a:effectLst/>
                <a:highlight>
                  <a:srgbClr val="FFFFFF"/>
                </a:highlight>
                <a:latin typeface="Titillium Web" panose="00000500000000000000" pitchFamily="2" charset="0"/>
              </a:rPr>
              <a:t>un modello per affrontare concretamente i prossimi anni, rispondendo alle sfide che gli obiettivi di sviluppo sostenibile dell’</a:t>
            </a:r>
            <a:r>
              <a:rPr lang="it-IT" b="1" i="1" dirty="0">
                <a:solidFill>
                  <a:srgbClr val="1A1A1A"/>
                </a:solidFill>
                <a:effectLst/>
                <a:highlight>
                  <a:srgbClr val="FFFFFF"/>
                </a:highlight>
                <a:latin typeface="Titillium Web" panose="00000500000000000000" pitchFamily="2" charset="0"/>
              </a:rPr>
              <a:t>Agenda ONU 2030</a:t>
            </a:r>
            <a:r>
              <a:rPr lang="it-IT" b="1" i="0" dirty="0">
                <a:solidFill>
                  <a:srgbClr val="1A1A1A"/>
                </a:solidFill>
                <a:effectLst/>
                <a:highlight>
                  <a:srgbClr val="FFFFFF"/>
                </a:highlight>
                <a:latin typeface="Titillium Web" panose="00000500000000000000" pitchFamily="2" charset="0"/>
              </a:rPr>
              <a:t> e la nuova strategia </a:t>
            </a:r>
            <a:r>
              <a:rPr lang="it-IT" b="1" i="1" dirty="0">
                <a:solidFill>
                  <a:srgbClr val="1A1A1A"/>
                </a:solidFill>
                <a:effectLst/>
                <a:highlight>
                  <a:srgbClr val="FFFFFF"/>
                </a:highlight>
                <a:latin typeface="Titillium Web" panose="00000500000000000000" pitchFamily="2" charset="0"/>
              </a:rPr>
              <a:t>Farm to </a:t>
            </a:r>
            <a:r>
              <a:rPr lang="it-IT" b="1" i="1" dirty="0" err="1">
                <a:solidFill>
                  <a:srgbClr val="1A1A1A"/>
                </a:solidFill>
                <a:effectLst/>
                <a:highlight>
                  <a:srgbClr val="FFFFFF"/>
                </a:highlight>
                <a:latin typeface="Titillium Web" panose="00000500000000000000" pitchFamily="2" charset="0"/>
              </a:rPr>
              <a:t>Fork</a:t>
            </a:r>
            <a:r>
              <a:rPr lang="it-IT" b="0" i="0" dirty="0">
                <a:solidFill>
                  <a:srgbClr val="1A1A1A"/>
                </a:solidFill>
                <a:effectLst/>
                <a:highlight>
                  <a:srgbClr val="FFFFFF"/>
                </a:highlight>
                <a:latin typeface="Titillium Web" panose="00000500000000000000" pitchFamily="2" charset="0"/>
              </a:rPr>
              <a:t> </a:t>
            </a:r>
            <a:r>
              <a:rPr lang="it-IT" b="1" i="0" dirty="0">
                <a:solidFill>
                  <a:srgbClr val="1A1A1A"/>
                </a:solidFill>
                <a:effectLst/>
                <a:highlight>
                  <a:srgbClr val="FFFFFF"/>
                </a:highlight>
                <a:latin typeface="Titillium Web" panose="00000500000000000000" pitchFamily="2" charset="0"/>
              </a:rPr>
              <a:t>Europea per la riduzione degli impatti ambientali dell’agroalimentare</a:t>
            </a:r>
            <a:r>
              <a:rPr lang="it-IT" b="0" i="0" dirty="0">
                <a:solidFill>
                  <a:srgbClr val="1A1A1A"/>
                </a:solidFill>
                <a:effectLst/>
                <a:highlight>
                  <a:srgbClr val="FFFFFF"/>
                </a:highlight>
                <a:latin typeface="Titillium Web" panose="00000500000000000000" pitchFamily="2" charset="0"/>
              </a:rPr>
              <a:t> ci pongono di fronte</a:t>
            </a:r>
          </a:p>
          <a:p>
            <a:endParaRPr lang="it-IT" dirty="0"/>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5</a:t>
            </a:fld>
            <a:endParaRPr lang="it-IT" noProof="0" dirty="0"/>
          </a:p>
        </p:txBody>
      </p:sp>
    </p:spTree>
    <p:extLst>
      <p:ext uri="{BB962C8B-B14F-4D97-AF65-F5344CB8AC3E}">
        <p14:creationId xmlns:p14="http://schemas.microsoft.com/office/powerpoint/2010/main" val="428819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Research</a:t>
            </a:r>
            <a:r>
              <a:rPr lang="it-IT" dirty="0"/>
              <a:t> </a:t>
            </a:r>
            <a:r>
              <a:rPr lang="it-IT" dirty="0" err="1"/>
              <a:t>Article</a:t>
            </a:r>
            <a:r>
              <a:rPr lang="it-IT" dirty="0"/>
              <a:t> The </a:t>
            </a:r>
            <a:r>
              <a:rPr lang="it-IT" dirty="0" err="1"/>
              <a:t>Relationship</a:t>
            </a:r>
            <a:r>
              <a:rPr lang="it-IT" dirty="0"/>
              <a:t> </a:t>
            </a:r>
            <a:r>
              <a:rPr lang="it-IT" dirty="0" err="1"/>
              <a:t>between</a:t>
            </a:r>
            <a:r>
              <a:rPr lang="it-IT" dirty="0"/>
              <a:t> </a:t>
            </a:r>
            <a:r>
              <a:rPr lang="it-IT" dirty="0" err="1"/>
              <a:t>Bariatric</a:t>
            </a:r>
            <a:r>
              <a:rPr lang="it-IT" dirty="0"/>
              <a:t> Food </a:t>
            </a:r>
            <a:r>
              <a:rPr lang="it-IT" dirty="0" err="1"/>
              <a:t>Pyramid</a:t>
            </a:r>
            <a:r>
              <a:rPr lang="it-IT" dirty="0"/>
              <a:t> and Long-</a:t>
            </a:r>
            <a:r>
              <a:rPr lang="it-IT" dirty="0" err="1"/>
              <a:t>Term</a:t>
            </a:r>
            <a:r>
              <a:rPr lang="it-IT" dirty="0"/>
              <a:t> </a:t>
            </a:r>
            <a:r>
              <a:rPr lang="it-IT" dirty="0" err="1"/>
              <a:t>Anthropometric</a:t>
            </a:r>
            <a:r>
              <a:rPr lang="it-IT" dirty="0"/>
              <a:t> </a:t>
            </a:r>
            <a:r>
              <a:rPr lang="it-IT" dirty="0" err="1"/>
              <a:t>Measurements</a:t>
            </a:r>
            <a:r>
              <a:rPr lang="it-IT" dirty="0"/>
              <a:t> of </a:t>
            </a:r>
            <a:r>
              <a:rPr lang="it-IT" dirty="0" err="1"/>
              <a:t>Patients</a:t>
            </a:r>
            <a:r>
              <a:rPr lang="it-IT" dirty="0"/>
              <a:t> </a:t>
            </a:r>
            <a:r>
              <a:rPr lang="it-IT" dirty="0" err="1"/>
              <a:t>Undergoing</a:t>
            </a:r>
            <a:r>
              <a:rPr lang="it-IT" dirty="0"/>
              <a:t> </a:t>
            </a:r>
            <a:r>
              <a:rPr lang="it-IT" dirty="0" err="1"/>
              <a:t>Bariatric</a:t>
            </a:r>
            <a:r>
              <a:rPr lang="it-IT" dirty="0"/>
              <a:t> Surgery </a:t>
            </a:r>
            <a:r>
              <a:rPr lang="it-IT" dirty="0" err="1"/>
              <a:t>Nihal</a:t>
            </a:r>
            <a:r>
              <a:rPr lang="it-IT" dirty="0"/>
              <a:t> </a:t>
            </a:r>
            <a:r>
              <a:rPr lang="it-IT" dirty="0" err="1"/>
              <a:t>Zekiye</a:t>
            </a:r>
            <a:r>
              <a:rPr lang="it-IT" dirty="0"/>
              <a:t> Erdem , 1 Fatma </a:t>
            </a:r>
            <a:r>
              <a:rPr lang="it-IT" dirty="0" err="1"/>
              <a:t>Mert-Biberog˘lu</a:t>
            </a:r>
            <a:r>
              <a:rPr lang="it-IT" dirty="0"/>
              <a:t> , 1 and </a:t>
            </a:r>
            <a:r>
              <a:rPr lang="it-IT" dirty="0" err="1"/>
              <a:t>Halit</a:t>
            </a:r>
            <a:r>
              <a:rPr lang="it-IT" dirty="0"/>
              <a:t> </a:t>
            </a:r>
            <a:r>
              <a:rPr lang="it-IT" dirty="0" err="1"/>
              <a:t>Eren</a:t>
            </a:r>
            <a:r>
              <a:rPr lang="it-IT" dirty="0"/>
              <a:t> </a:t>
            </a:r>
            <a:r>
              <a:rPr lang="it-IT" dirty="0" err="1"/>
              <a:t>Tas¸kın</a:t>
            </a:r>
            <a:r>
              <a:rPr lang="it-IT" dirty="0"/>
              <a:t> </a:t>
            </a:r>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6</a:t>
            </a:fld>
            <a:endParaRPr lang="it-IT" noProof="0" dirty="0"/>
          </a:p>
        </p:txBody>
      </p:sp>
    </p:spTree>
    <p:extLst>
      <p:ext uri="{BB962C8B-B14F-4D97-AF65-F5344CB8AC3E}">
        <p14:creationId xmlns:p14="http://schemas.microsoft.com/office/powerpoint/2010/main" val="277950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principale variazione su cui vorrei soffermarmi è quella della componente proteica, che noi vediamo essere promossa ad un livello estremamente importante. Il problema secondo me qual è, il problema è che spesso e volentieri, almeno nella mia pratica clinica ho potuto constatare che una gran parte dei pazienti che si rivolgono alla chirurgia bariatrica, ha come pattern disfunzionale alimentare un </a:t>
            </a:r>
            <a:r>
              <a:rPr lang="it-IT" dirty="0" err="1"/>
              <a:t>craving</a:t>
            </a:r>
            <a:r>
              <a:rPr lang="it-IT" dirty="0"/>
              <a:t> per i carboidrati, verosimilmente da molti anni se non da sempre. Stravolgere completamente le abitudini dei nostri pazienti è ovviamente fondamentale, ma non bisogna dimenticare che, oltre ai pazienti che proprio non hanno mai cucinato e non hanno voglia di farlo, ci sono molti pazienti che non sono in grado di pensare a dei piatti appaganti composti dalle proteine, dai secondi piatti, hanno sempre preferito il carboidrato. </a:t>
            </a:r>
          </a:p>
        </p:txBody>
      </p:sp>
      <p:sp>
        <p:nvSpPr>
          <p:cNvPr id="4" name="Slide Number Placeholder 3"/>
          <p:cNvSpPr>
            <a:spLocks noGrp="1"/>
          </p:cNvSpPr>
          <p:nvPr>
            <p:ph type="sldNum" sz="quarter" idx="5"/>
          </p:nvPr>
        </p:nvSpPr>
        <p:spPr/>
        <p:txBody>
          <a:bodyPr/>
          <a:lstStyle/>
          <a:p>
            <a:pPr rtl="0"/>
            <a:fld id="{284ECAD9-32EE-4091-BDA5-6BD15ACC5E58}" type="slidenum">
              <a:rPr lang="it-IT" noProof="0" smtClean="0"/>
              <a:t>7</a:t>
            </a:fld>
            <a:endParaRPr lang="it-IT" noProof="0" dirty="0"/>
          </a:p>
        </p:txBody>
      </p:sp>
    </p:spTree>
    <p:extLst>
      <p:ext uri="{BB962C8B-B14F-4D97-AF65-F5344CB8AC3E}">
        <p14:creationId xmlns:p14="http://schemas.microsoft.com/office/powerpoint/2010/main" val="389109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È necessario quindi cercare di rieducare il paziente, rieducarlo non solamente all’alimentazione post chirurgia bariatrica che sarà il nostro obiettivo ultimo. Rieducarlo anche ad una piramide alimentare più equilibrata. Questa rieducazione alimentare può essere fatta tranquillamente con le diete </a:t>
            </a:r>
            <a:r>
              <a:rPr lang="it-IT" dirty="0" err="1"/>
              <a:t>pre</a:t>
            </a:r>
            <a:r>
              <a:rPr lang="it-IT" dirty="0"/>
              <a:t> operatorie che abbiamo visto ormai essere uno strumento fondamentale nella preparazione del paziente all’intervento. Quindi durante queste diete occorre a mio avviso focalizzarsi sul fatto che non siano delle diete volte solo ed esclusivamente alla perdita di peso </a:t>
            </a:r>
            <a:r>
              <a:rPr lang="it-IT" dirty="0" err="1"/>
              <a:t>pre</a:t>
            </a:r>
            <a:r>
              <a:rPr lang="it-IT" dirty="0"/>
              <a:t> operatoria ma che questo è il modo corretto di alimentarsi, ovviamente il nostro obiettivo è di perdere peso, quindi le quantità saranno regolate di conseguenza, ma è importante spiegare che la scelta degli alimenti è la base di una corretta alimentazione, molto spesso ci troviamo con pazienti che ci dicono «eh ma per voi è facile, voi mangiate tutto quello che volete e non ingrassate», dobbiamo fargli capire che anche noi seguiamo le stesse indicazioni in merito alla scelta degli alimenti, alla composizione dei pasti, che stiamo fornendo al paziente. Cercare di ridurre questo distacco che c’è tra noi e loro.</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8</a:t>
            </a:fld>
            <a:endParaRPr lang="it-IT" noProof="0" dirty="0"/>
          </a:p>
        </p:txBody>
      </p:sp>
    </p:spTree>
    <p:extLst>
      <p:ext uri="{BB962C8B-B14F-4D97-AF65-F5344CB8AC3E}">
        <p14:creationId xmlns:p14="http://schemas.microsoft.com/office/powerpoint/2010/main" val="342763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quanto riguarda il post operatorio sappiamo che la necessità di seguire una dieta specifica diventa di fondamentale importanza per la buona riuscita dell’intervento. Le varie fasi metteranno alla prova ancora di più i nostri pazienti, soprattutto le prime dove le consistenze non aiuteranno. Per questo secondo me un altro aspetto fondamentale è quello di cercare di rendere questo percorso il più piacevole possibile. Personalmente ho sviluppato un ricettario con delle ricette per le prime fasi, calcolandone ovviamente il contenuto calorico e proteico, che possano rendere più gradevoli le fasi di rialimentazione. I pazienti hanno apprezzato moltissimo, quelli a cui piace cucinare ovviamente, e sono stati aiutati e motivati a proseguire il percorso nella maniera più opportuna. Vi riporto qualche esempio di alcune ricette che componevano la raccolta che ho proposto ai pazienti.</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9</a:t>
            </a:fld>
            <a:endParaRPr lang="it-IT" noProof="0" dirty="0"/>
          </a:p>
        </p:txBody>
      </p:sp>
    </p:spTree>
    <p:extLst>
      <p:ext uri="{BB962C8B-B14F-4D97-AF65-F5344CB8AC3E}">
        <p14:creationId xmlns:p14="http://schemas.microsoft.com/office/powerpoint/2010/main" val="366662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FC07E83-3CFF-8A43-B4F7-DEC16FBC5E3B}" type="slidenum">
              <a:rPr lang="it-IT" smtClean="0"/>
              <a:pPr>
                <a:defRPr/>
              </a:pPr>
              <a:t>10</a:t>
            </a:fld>
            <a:endParaRPr lang="it-IT"/>
          </a:p>
        </p:txBody>
      </p:sp>
    </p:spTree>
    <p:extLst>
      <p:ext uri="{BB962C8B-B14F-4D97-AF65-F5344CB8AC3E}">
        <p14:creationId xmlns:p14="http://schemas.microsoft.com/office/powerpoint/2010/main" val="230154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09/05/2024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09/05/2024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09/05/2024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rtl="0"/>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09/05/2024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CONTENUTI">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a:t>Fare clic per modificare stile</a:t>
            </a:r>
            <a:endParaRPr lang="it-IT" dirty="0"/>
          </a:p>
        </p:txBody>
      </p:sp>
      <p:sp>
        <p:nvSpPr>
          <p:cNvPr id="14" name="Segnaposto contenuto 13"/>
          <p:cNvSpPr>
            <a:spLocks noGrp="1"/>
          </p:cNvSpPr>
          <p:nvPr>
            <p:ph sz="quarter" idx="14"/>
          </p:nvPr>
        </p:nvSpPr>
        <p:spPr>
          <a:xfrm>
            <a:off x="1009651" y="1584325"/>
            <a:ext cx="10572749" cy="4227513"/>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5"/>
          </p:nvPr>
        </p:nvSpPr>
        <p:spPr/>
        <p:txBody>
          <a:bodyPr/>
          <a:lstStyle>
            <a:lvl1pPr>
              <a:defRPr/>
            </a:lvl1pPr>
          </a:lstStyle>
          <a:p>
            <a:pPr>
              <a:defRPr/>
            </a:pPr>
            <a:fld id="{09A0FBF7-7898-7444-B798-4C663A51F7D4}" type="datetime3">
              <a:rPr lang="it-IT"/>
              <a:pPr>
                <a:defRPr/>
              </a:pPr>
              <a:t>mag. ’24</a:t>
            </a:fld>
            <a:endParaRPr lang="it-IT" dirty="0"/>
          </a:p>
        </p:txBody>
      </p:sp>
      <p:sp>
        <p:nvSpPr>
          <p:cNvPr id="6" name="Segnaposto numero diapositiva 5"/>
          <p:cNvSpPr>
            <a:spLocks noGrp="1"/>
          </p:cNvSpPr>
          <p:nvPr>
            <p:ph type="sldNum" sz="quarter" idx="17"/>
          </p:nvPr>
        </p:nvSpPr>
        <p:spPr/>
        <p:txBody>
          <a:bodyPr/>
          <a:lstStyle>
            <a:lvl1pPr>
              <a:defRPr/>
            </a:lvl1pPr>
          </a:lstStyle>
          <a:p>
            <a:pPr>
              <a:defRPr/>
            </a:pPr>
            <a:fld id="{90C0B69E-3866-6B43-ABD8-7B2FD5CF9F5A}" type="slidenum">
              <a:rPr lang="it-IT"/>
              <a:pPr>
                <a:defRPr/>
              </a:pPr>
              <a:t>‹N›</a:t>
            </a:fld>
            <a:endParaRPr lang="it-IT"/>
          </a:p>
        </p:txBody>
      </p:sp>
    </p:spTree>
    <p:extLst>
      <p:ext uri="{BB962C8B-B14F-4D97-AF65-F5344CB8AC3E}">
        <p14:creationId xmlns:p14="http://schemas.microsoft.com/office/powerpoint/2010/main" val="390093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09/05/2024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09/05/2024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09/05/2024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09/05/2024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227608" y="1440439"/>
            <a:ext cx="5997083" cy="1596059"/>
          </a:xfrm>
        </p:spPr>
        <p:txBody>
          <a:bodyPr>
            <a:normAutofit fontScale="90000"/>
          </a:bodyPr>
          <a:lstStyle/>
          <a:p>
            <a:r>
              <a:rPr lang="it-IT" dirty="0"/>
              <a:t>DALLA PIRAMIDE AL PIATTO</a:t>
            </a:r>
          </a:p>
        </p:txBody>
      </p:sp>
      <p:sp>
        <p:nvSpPr>
          <p:cNvPr id="6" name="Sottotitolo 3">
            <a:extLst>
              <a:ext uri="{FF2B5EF4-FFF2-40B4-BE49-F238E27FC236}">
                <a16:creationId xmlns:a16="http://schemas.microsoft.com/office/drawing/2014/main" id="{18C4A8C4-AA00-B817-ACAC-15C7F5365EB6}"/>
              </a:ext>
            </a:extLst>
          </p:cNvPr>
          <p:cNvSpPr txBox="1">
            <a:spLocks/>
          </p:cNvSpPr>
          <p:nvPr/>
        </p:nvSpPr>
        <p:spPr>
          <a:xfrm>
            <a:off x="5227608" y="3637405"/>
            <a:ext cx="6852248" cy="212521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None/>
              <a:defRPr sz="2400" kern="1200" cap="all" spc="200"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it-IT" sz="1800" b="1" dirty="0">
                <a:solidFill>
                  <a:srgbClr val="FFC000"/>
                </a:solidFill>
              </a:rPr>
              <a:t>DEBORA PORRI</a:t>
            </a:r>
            <a:endParaRPr lang="it-IT" sz="1600" b="1" dirty="0">
              <a:solidFill>
                <a:srgbClr val="FFC000"/>
              </a:solidFill>
            </a:endParaRPr>
          </a:p>
          <a:p>
            <a:r>
              <a:rPr lang="it-IT" sz="1100" b="1" dirty="0" err="1">
                <a:solidFill>
                  <a:srgbClr val="FFC000"/>
                </a:solidFill>
              </a:rPr>
              <a:t>Uo</a:t>
            </a:r>
            <a:r>
              <a:rPr lang="it-IT" sz="1100" b="1" dirty="0">
                <a:solidFill>
                  <a:srgbClr val="FFC000"/>
                </a:solidFill>
              </a:rPr>
              <a:t> chirurgia bariatrica - CASA DI CURA CARMONA, MESSINA</a:t>
            </a:r>
          </a:p>
          <a:p>
            <a:r>
              <a:rPr lang="it-IT" sz="1100" b="1" dirty="0">
                <a:solidFill>
                  <a:srgbClr val="FFC000"/>
                </a:solidFill>
              </a:rPr>
              <a:t>UOC Pediatria - Dipartimento di Patologia Umana dell’adulto e dell’età evolutiva “G. Barresi”, Università di Messina AOU Policlinico “</a:t>
            </a:r>
            <a:r>
              <a:rPr lang="it-IT" sz="1100" b="1" dirty="0" err="1">
                <a:solidFill>
                  <a:srgbClr val="FFC000"/>
                </a:solidFill>
              </a:rPr>
              <a:t>G.Martino</a:t>
            </a:r>
            <a:r>
              <a:rPr lang="it-IT" sz="1100" b="1" dirty="0">
                <a:solidFill>
                  <a:srgbClr val="FFC000"/>
                </a:solidFill>
              </a:rPr>
              <a:t>”, MESSINA</a:t>
            </a:r>
          </a:p>
          <a:p>
            <a:endParaRPr lang="it-IT" sz="1100" b="1" dirty="0">
              <a:solidFill>
                <a:srgbClr val="FFC000"/>
              </a:solidFill>
            </a:endParaRPr>
          </a:p>
          <a:p>
            <a:r>
              <a:rPr lang="it-IT" sz="1800" b="1" dirty="0">
                <a:solidFill>
                  <a:srgbClr val="FFC000"/>
                </a:solidFill>
              </a:rPr>
              <a:t>Federico rosato</a:t>
            </a:r>
          </a:p>
          <a:p>
            <a:r>
              <a:rPr lang="it-IT" sz="1200" b="1" dirty="0" err="1">
                <a:solidFill>
                  <a:srgbClr val="FFC000"/>
                </a:solidFill>
              </a:rPr>
              <a:t>Uosd</a:t>
            </a:r>
            <a:r>
              <a:rPr lang="it-IT" sz="1200" b="1" dirty="0">
                <a:solidFill>
                  <a:srgbClr val="FFC000"/>
                </a:solidFill>
              </a:rPr>
              <a:t> Medicina Bariatrica policlinico universitario agostino gemelli </a:t>
            </a:r>
            <a:r>
              <a:rPr lang="it-IT" sz="1200" b="1" dirty="0" err="1">
                <a:solidFill>
                  <a:srgbClr val="FFC000"/>
                </a:solidFill>
              </a:rPr>
              <a:t>irccs</a:t>
            </a:r>
            <a:endParaRPr lang="it-IT" sz="1200" b="1" dirty="0">
              <a:solidFill>
                <a:srgbClr val="FFC000"/>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84AE4E00-079B-848F-06B4-018715CA2FFC}"/>
              </a:ext>
            </a:extLst>
          </p:cNvPr>
          <p:cNvPicPr>
            <a:picLocks noChangeAspect="1"/>
          </p:cNvPicPr>
          <p:nvPr/>
        </p:nvPicPr>
        <p:blipFill>
          <a:blip r:embed="rId3"/>
          <a:stretch>
            <a:fillRect/>
          </a:stretch>
        </p:blipFill>
        <p:spPr>
          <a:xfrm>
            <a:off x="1688472" y="864358"/>
            <a:ext cx="8815059" cy="5129284"/>
          </a:xfrm>
          <a:prstGeom prst="rect">
            <a:avLst/>
          </a:prstGeom>
        </p:spPr>
      </p:pic>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SEMILIQUIDA</a:t>
            </a:r>
          </a:p>
        </p:txBody>
      </p:sp>
    </p:spTree>
    <p:extLst>
      <p:ext uri="{BB962C8B-B14F-4D97-AF65-F5344CB8AC3E}">
        <p14:creationId xmlns:p14="http://schemas.microsoft.com/office/powerpoint/2010/main" val="196797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2C1314F2-A1B2-DD1A-DF68-BB5CD84A9F32}"/>
              </a:ext>
            </a:extLst>
          </p:cNvPr>
          <p:cNvPicPr>
            <a:picLocks noChangeAspect="1"/>
          </p:cNvPicPr>
          <p:nvPr/>
        </p:nvPicPr>
        <p:blipFill>
          <a:blip r:embed="rId3"/>
          <a:stretch>
            <a:fillRect/>
          </a:stretch>
        </p:blipFill>
        <p:spPr>
          <a:xfrm>
            <a:off x="1923627" y="873000"/>
            <a:ext cx="8344746" cy="5112000"/>
          </a:xfrm>
          <a:prstGeom prst="rect">
            <a:avLst/>
          </a:prstGeom>
        </p:spPr>
      </p:pic>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SEMILIQUIDA</a:t>
            </a:r>
          </a:p>
        </p:txBody>
      </p:sp>
    </p:spTree>
    <p:extLst>
      <p:ext uri="{BB962C8B-B14F-4D97-AF65-F5344CB8AC3E}">
        <p14:creationId xmlns:p14="http://schemas.microsoft.com/office/powerpoint/2010/main" val="2871942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SEMILIQUIDA</a:t>
            </a:r>
          </a:p>
        </p:txBody>
      </p:sp>
      <p:grpSp>
        <p:nvGrpSpPr>
          <p:cNvPr id="24" name="Gruppo 23">
            <a:extLst>
              <a:ext uri="{FF2B5EF4-FFF2-40B4-BE49-F238E27FC236}">
                <a16:creationId xmlns:a16="http://schemas.microsoft.com/office/drawing/2014/main" id="{7B99F300-9FD7-56FC-E68E-4F4E6617CCF5}"/>
              </a:ext>
            </a:extLst>
          </p:cNvPr>
          <p:cNvGrpSpPr/>
          <p:nvPr/>
        </p:nvGrpSpPr>
        <p:grpSpPr>
          <a:xfrm>
            <a:off x="1938000" y="873000"/>
            <a:ext cx="8316000" cy="5112000"/>
            <a:chOff x="5250908" y="837000"/>
            <a:chExt cx="4596618" cy="2762980"/>
          </a:xfrm>
        </p:grpSpPr>
        <p:pic>
          <p:nvPicPr>
            <p:cNvPr id="20" name="Immagine 19">
              <a:extLst>
                <a:ext uri="{FF2B5EF4-FFF2-40B4-BE49-F238E27FC236}">
                  <a16:creationId xmlns:a16="http://schemas.microsoft.com/office/drawing/2014/main" id="{9E8E1EC6-41EA-67B0-A19F-6CE11C129EC0}"/>
                </a:ext>
              </a:extLst>
            </p:cNvPr>
            <p:cNvPicPr>
              <a:picLocks noChangeAspect="1"/>
            </p:cNvPicPr>
            <p:nvPr/>
          </p:nvPicPr>
          <p:blipFill rotWithShape="1">
            <a:blip r:embed="rId3">
              <a:extLst>
                <a:ext uri="{28A0092B-C50C-407E-A947-70E740481C1C}">
                  <a14:useLocalDpi xmlns:a14="http://schemas.microsoft.com/office/drawing/2010/main" val="0"/>
                </a:ext>
              </a:extLst>
            </a:blip>
            <a:srcRect l="8414" t="10461" r="7589" b="10685"/>
            <a:stretch/>
          </p:blipFill>
          <p:spPr>
            <a:xfrm>
              <a:off x="5250908" y="837000"/>
              <a:ext cx="2072758" cy="2762980"/>
            </a:xfrm>
            <a:prstGeom prst="rect">
              <a:avLst/>
            </a:prstGeom>
          </p:spPr>
        </p:pic>
        <p:pic>
          <p:nvPicPr>
            <p:cNvPr id="21" name="Immagine 20" descr="Immagine che contiene testo, compact disc, stoviglie&#10;&#10;Descrizione generata automaticamente">
              <a:extLst>
                <a:ext uri="{FF2B5EF4-FFF2-40B4-BE49-F238E27FC236}">
                  <a16:creationId xmlns:a16="http://schemas.microsoft.com/office/drawing/2014/main" id="{4D4ABCAA-EEFC-3C34-2C4B-784954F3D0E5}"/>
                </a:ext>
              </a:extLst>
            </p:cNvPr>
            <p:cNvPicPr>
              <a:picLocks noChangeAspect="1"/>
            </p:cNvPicPr>
            <p:nvPr/>
          </p:nvPicPr>
          <p:blipFill rotWithShape="1">
            <a:blip r:embed="rId4">
              <a:extLst>
                <a:ext uri="{28A0092B-C50C-407E-A947-70E740481C1C}">
                  <a14:useLocalDpi xmlns:a14="http://schemas.microsoft.com/office/drawing/2010/main" val="0"/>
                </a:ext>
              </a:extLst>
            </a:blip>
            <a:srcRect t="19891" r="1115" b="14448"/>
            <a:stretch/>
          </p:blipFill>
          <p:spPr>
            <a:xfrm>
              <a:off x="7243231" y="990754"/>
              <a:ext cx="2604295" cy="2455473"/>
            </a:xfrm>
            <a:prstGeom prst="rect">
              <a:avLst/>
            </a:prstGeom>
          </p:spPr>
        </p:pic>
      </p:grpSp>
    </p:spTree>
    <p:extLst>
      <p:ext uri="{BB962C8B-B14F-4D97-AF65-F5344CB8AC3E}">
        <p14:creationId xmlns:p14="http://schemas.microsoft.com/office/powerpoint/2010/main" val="3293066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pic>
        <p:nvPicPr>
          <p:cNvPr id="7" name="Immagine 6">
            <a:extLst>
              <a:ext uri="{FF2B5EF4-FFF2-40B4-BE49-F238E27FC236}">
                <a16:creationId xmlns:a16="http://schemas.microsoft.com/office/drawing/2014/main" id="{86011FA5-1BC3-1A47-1308-85E04F038FCB}"/>
              </a:ext>
            </a:extLst>
          </p:cNvPr>
          <p:cNvPicPr>
            <a:picLocks noChangeAspect="1"/>
          </p:cNvPicPr>
          <p:nvPr/>
        </p:nvPicPr>
        <p:blipFill>
          <a:blip r:embed="rId3"/>
          <a:stretch>
            <a:fillRect/>
          </a:stretch>
        </p:blipFill>
        <p:spPr>
          <a:xfrm>
            <a:off x="2284502" y="873000"/>
            <a:ext cx="7622999" cy="5112000"/>
          </a:xfrm>
          <a:prstGeom prst="rect">
            <a:avLst/>
          </a:prstGeom>
        </p:spPr>
      </p:pic>
    </p:spTree>
    <p:extLst>
      <p:ext uri="{BB962C8B-B14F-4D97-AF65-F5344CB8AC3E}">
        <p14:creationId xmlns:p14="http://schemas.microsoft.com/office/powerpoint/2010/main" val="2172289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pic>
        <p:nvPicPr>
          <p:cNvPr id="9" name="Immagine 8">
            <a:extLst>
              <a:ext uri="{FF2B5EF4-FFF2-40B4-BE49-F238E27FC236}">
                <a16:creationId xmlns:a16="http://schemas.microsoft.com/office/drawing/2014/main" id="{489FC187-A987-4E19-5113-CFB54C6E8A9F}"/>
              </a:ext>
            </a:extLst>
          </p:cNvPr>
          <p:cNvPicPr>
            <a:picLocks noChangeAspect="1"/>
          </p:cNvPicPr>
          <p:nvPr/>
        </p:nvPicPr>
        <p:blipFill>
          <a:blip r:embed="rId3"/>
          <a:stretch>
            <a:fillRect/>
          </a:stretch>
        </p:blipFill>
        <p:spPr>
          <a:xfrm>
            <a:off x="2284212" y="873000"/>
            <a:ext cx="7623577" cy="5112000"/>
          </a:xfrm>
          <a:prstGeom prst="rect">
            <a:avLst/>
          </a:prstGeom>
        </p:spPr>
      </p:pic>
    </p:spTree>
    <p:extLst>
      <p:ext uri="{BB962C8B-B14F-4D97-AF65-F5344CB8AC3E}">
        <p14:creationId xmlns:p14="http://schemas.microsoft.com/office/powerpoint/2010/main" val="69114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grpSp>
        <p:nvGrpSpPr>
          <p:cNvPr id="12" name="Gruppo 11">
            <a:extLst>
              <a:ext uri="{FF2B5EF4-FFF2-40B4-BE49-F238E27FC236}">
                <a16:creationId xmlns:a16="http://schemas.microsoft.com/office/drawing/2014/main" id="{B45CFD7D-9C1F-AB09-26AF-055255FAA7F4}"/>
              </a:ext>
            </a:extLst>
          </p:cNvPr>
          <p:cNvGrpSpPr/>
          <p:nvPr/>
        </p:nvGrpSpPr>
        <p:grpSpPr>
          <a:xfrm>
            <a:off x="2226000" y="873000"/>
            <a:ext cx="7740000" cy="5112000"/>
            <a:chOff x="363459" y="3628865"/>
            <a:chExt cx="3989138" cy="2592000"/>
          </a:xfrm>
        </p:grpSpPr>
        <p:pic>
          <p:nvPicPr>
            <p:cNvPr id="10" name="Immagine 9" descr="Immagine che contiene testo&#10;&#10;Descrizione generata automaticamente">
              <a:extLst>
                <a:ext uri="{FF2B5EF4-FFF2-40B4-BE49-F238E27FC236}">
                  <a16:creationId xmlns:a16="http://schemas.microsoft.com/office/drawing/2014/main" id="{DE29A280-4005-909C-69BA-083F517F9BD8}"/>
                </a:ext>
              </a:extLst>
            </p:cNvPr>
            <p:cNvPicPr>
              <a:picLocks noChangeAspect="1"/>
            </p:cNvPicPr>
            <p:nvPr/>
          </p:nvPicPr>
          <p:blipFill rotWithShape="1">
            <a:blip r:embed="rId3">
              <a:extLst>
                <a:ext uri="{28A0092B-C50C-407E-A947-70E740481C1C}">
                  <a14:useLocalDpi xmlns:a14="http://schemas.microsoft.com/office/drawing/2010/main" val="0"/>
                </a:ext>
              </a:extLst>
            </a:blip>
            <a:srcRect l="11027" t="12259" r="11195" b="10071"/>
            <a:stretch/>
          </p:blipFill>
          <p:spPr>
            <a:xfrm>
              <a:off x="363459" y="3628865"/>
              <a:ext cx="1828022" cy="2592000"/>
            </a:xfrm>
            <a:prstGeom prst="rect">
              <a:avLst/>
            </a:prstGeom>
          </p:spPr>
        </p:pic>
        <p:pic>
          <p:nvPicPr>
            <p:cNvPr id="11" name="Immagine 10" descr="Immagine che contiene verdura&#10;&#10;Descrizione generata automaticamente">
              <a:extLst>
                <a:ext uri="{FF2B5EF4-FFF2-40B4-BE49-F238E27FC236}">
                  <a16:creationId xmlns:a16="http://schemas.microsoft.com/office/drawing/2014/main" id="{1B6CE9A4-C235-A20F-8E12-3824EFB7F4CD}"/>
                </a:ext>
              </a:extLst>
            </p:cNvPr>
            <p:cNvPicPr>
              <a:picLocks noChangeAspect="1"/>
            </p:cNvPicPr>
            <p:nvPr/>
          </p:nvPicPr>
          <p:blipFill rotWithShape="1">
            <a:blip r:embed="rId4">
              <a:extLst>
                <a:ext uri="{28A0092B-C50C-407E-A947-70E740481C1C}">
                  <a14:useLocalDpi xmlns:a14="http://schemas.microsoft.com/office/drawing/2010/main" val="0"/>
                </a:ext>
              </a:extLst>
            </a:blip>
            <a:srcRect l="7163" t="20837" r="7079" b="20482"/>
            <a:stretch/>
          </p:blipFill>
          <p:spPr>
            <a:xfrm>
              <a:off x="2296049" y="3925798"/>
              <a:ext cx="2056548" cy="1998134"/>
            </a:xfrm>
            <a:prstGeom prst="rect">
              <a:avLst/>
            </a:prstGeom>
          </p:spPr>
        </p:pic>
      </p:grpSp>
    </p:spTree>
    <p:extLst>
      <p:ext uri="{BB962C8B-B14F-4D97-AF65-F5344CB8AC3E}">
        <p14:creationId xmlns:p14="http://schemas.microsoft.com/office/powerpoint/2010/main" val="298140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3AE7F938-240C-7D40-C74F-A5C71F76A6B6}"/>
              </a:ext>
            </a:extLst>
          </p:cNvPr>
          <p:cNvSpPr txBox="1"/>
          <p:nvPr/>
        </p:nvSpPr>
        <p:spPr>
          <a:xfrm>
            <a:off x="1887460" y="18565"/>
            <a:ext cx="8453967" cy="525214"/>
          </a:xfrm>
          <a:prstGeom prst="rect">
            <a:avLst/>
          </a:prstGeom>
        </p:spPr>
        <p:txBody>
          <a:bodyPr wrap="square" rtlCol="0" anchor="t">
            <a:normAutofit/>
          </a:bodyPr>
          <a:lstStyle/>
          <a:p>
            <a:pPr algn="ctr"/>
            <a:r>
              <a:rPr lang="it-IT" sz="2400" dirty="0">
                <a:solidFill>
                  <a:srgbClr val="FF0000"/>
                </a:solidFill>
                <a:latin typeface="Times New Roman" panose="02020603050405020304" pitchFamily="18" charset="0"/>
                <a:cs typeface="Times New Roman" panose="02020603050405020304" pitchFamily="18" charset="0"/>
              </a:rPr>
              <a:t>FASE SEMISOLIDA</a:t>
            </a:r>
          </a:p>
        </p:txBody>
      </p:sp>
      <p:grpSp>
        <p:nvGrpSpPr>
          <p:cNvPr id="15" name="Gruppo 14">
            <a:extLst>
              <a:ext uri="{FF2B5EF4-FFF2-40B4-BE49-F238E27FC236}">
                <a16:creationId xmlns:a16="http://schemas.microsoft.com/office/drawing/2014/main" id="{5E40F05F-1C6C-CEE7-ADE2-20396D313FF9}"/>
              </a:ext>
            </a:extLst>
          </p:cNvPr>
          <p:cNvGrpSpPr/>
          <p:nvPr/>
        </p:nvGrpSpPr>
        <p:grpSpPr>
          <a:xfrm>
            <a:off x="2280000" y="873000"/>
            <a:ext cx="7632000" cy="5112000"/>
            <a:chOff x="4590442" y="3862504"/>
            <a:chExt cx="4003972" cy="2645027"/>
          </a:xfrm>
        </p:grpSpPr>
        <p:pic>
          <p:nvPicPr>
            <p:cNvPr id="13" name="Immagine 12">
              <a:extLst>
                <a:ext uri="{FF2B5EF4-FFF2-40B4-BE49-F238E27FC236}">
                  <a16:creationId xmlns:a16="http://schemas.microsoft.com/office/drawing/2014/main" id="{4397CABA-C9CB-2748-8BEE-515D14C3FC4F}"/>
                </a:ext>
              </a:extLst>
            </p:cNvPr>
            <p:cNvPicPr>
              <a:picLocks noChangeAspect="1"/>
            </p:cNvPicPr>
            <p:nvPr/>
          </p:nvPicPr>
          <p:blipFill rotWithShape="1">
            <a:blip r:embed="rId3">
              <a:extLst>
                <a:ext uri="{28A0092B-C50C-407E-A947-70E740481C1C}">
                  <a14:useLocalDpi xmlns:a14="http://schemas.microsoft.com/office/drawing/2010/main" val="0"/>
                </a:ext>
              </a:extLst>
            </a:blip>
            <a:srcRect l="11530" t="11787" r="11111" b="11786"/>
            <a:stretch/>
          </p:blipFill>
          <p:spPr>
            <a:xfrm>
              <a:off x="4590442" y="3862504"/>
              <a:ext cx="1885503" cy="2645027"/>
            </a:xfrm>
            <a:prstGeom prst="rect">
              <a:avLst/>
            </a:prstGeom>
          </p:spPr>
        </p:pic>
        <p:pic>
          <p:nvPicPr>
            <p:cNvPr id="14" name="Immagine 13" descr="Immagine che contiene verdura&#10;&#10;Descrizione generata automaticamente">
              <a:extLst>
                <a:ext uri="{FF2B5EF4-FFF2-40B4-BE49-F238E27FC236}">
                  <a16:creationId xmlns:a16="http://schemas.microsoft.com/office/drawing/2014/main" id="{0FF64DC5-7C7F-134C-8C58-D109705D2A93}"/>
                </a:ext>
              </a:extLst>
            </p:cNvPr>
            <p:cNvPicPr>
              <a:picLocks noChangeAspect="1"/>
            </p:cNvPicPr>
            <p:nvPr/>
          </p:nvPicPr>
          <p:blipFill rotWithShape="1">
            <a:blip r:embed="rId4">
              <a:extLst>
                <a:ext uri="{28A0092B-C50C-407E-A947-70E740481C1C}">
                  <a14:useLocalDpi xmlns:a14="http://schemas.microsoft.com/office/drawing/2010/main" val="0"/>
                </a:ext>
              </a:extLst>
            </a:blip>
            <a:srcRect l="6909" t="22730" r="7835" b="17997"/>
            <a:stretch/>
          </p:blipFill>
          <p:spPr>
            <a:xfrm>
              <a:off x="6523185" y="4162667"/>
              <a:ext cx="2071229" cy="2044701"/>
            </a:xfrm>
            <a:prstGeom prst="rect">
              <a:avLst/>
            </a:prstGeom>
          </p:spPr>
        </p:pic>
      </p:grpSp>
    </p:spTree>
    <p:extLst>
      <p:ext uri="{BB962C8B-B14F-4D97-AF65-F5344CB8AC3E}">
        <p14:creationId xmlns:p14="http://schemas.microsoft.com/office/powerpoint/2010/main" val="2528703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0D070F-A6D6-8B12-F3AF-6A583F32B9AC}"/>
              </a:ext>
            </a:extLst>
          </p:cNvPr>
          <p:cNvSpPr>
            <a:spLocks noGrp="1"/>
          </p:cNvSpPr>
          <p:nvPr>
            <p:ph type="title"/>
          </p:nvPr>
        </p:nvSpPr>
        <p:spPr/>
        <p:txBody>
          <a:bodyPr/>
          <a:lstStyle/>
          <a:p>
            <a:pPr algn="ctr"/>
            <a:r>
              <a:rPr lang="it-IT" dirty="0"/>
              <a:t>CONCLUSIONI</a:t>
            </a:r>
          </a:p>
        </p:txBody>
      </p:sp>
      <p:sp>
        <p:nvSpPr>
          <p:cNvPr id="3" name="Segnaposto contenuto 2">
            <a:extLst>
              <a:ext uri="{FF2B5EF4-FFF2-40B4-BE49-F238E27FC236}">
                <a16:creationId xmlns:a16="http://schemas.microsoft.com/office/drawing/2014/main" id="{83EAA1B3-D8F2-847D-513C-0ED44737B6D3}"/>
              </a:ext>
            </a:extLst>
          </p:cNvPr>
          <p:cNvSpPr>
            <a:spLocks noGrp="1"/>
          </p:cNvSpPr>
          <p:nvPr>
            <p:ph idx="1"/>
          </p:nvPr>
        </p:nvSpPr>
        <p:spPr/>
        <p:txBody>
          <a:bodyPr/>
          <a:lstStyle/>
          <a:p>
            <a:r>
              <a:rPr lang="it-IT" sz="2800" dirty="0"/>
              <a:t>Diete </a:t>
            </a:r>
            <a:r>
              <a:rPr lang="it-IT" sz="2800" dirty="0" err="1"/>
              <a:t>pre</a:t>
            </a:r>
            <a:r>
              <a:rPr lang="it-IT" sz="2800" dirty="0"/>
              <a:t> operatorie</a:t>
            </a:r>
          </a:p>
          <a:p>
            <a:r>
              <a:rPr lang="it-IT" sz="2800" dirty="0"/>
              <a:t>Focus sulla corretta alimentazione ipocalorica</a:t>
            </a:r>
          </a:p>
          <a:p>
            <a:r>
              <a:rPr lang="it-IT" sz="2800" dirty="0"/>
              <a:t>Ridurre il distacco professionista-paziente</a:t>
            </a:r>
          </a:p>
          <a:p>
            <a:r>
              <a:rPr lang="it-IT" sz="2800" dirty="0"/>
              <a:t>Fornire stimoli per alleggerire la rialimentazione</a:t>
            </a:r>
          </a:p>
          <a:p>
            <a:r>
              <a:rPr lang="it-IT" sz="2800" dirty="0"/>
              <a:t>Follow up per mantenere le abitudini alimentari corrette</a:t>
            </a:r>
          </a:p>
          <a:p>
            <a:endParaRPr lang="it-IT" dirty="0"/>
          </a:p>
        </p:txBody>
      </p:sp>
    </p:spTree>
    <p:extLst>
      <p:ext uri="{BB962C8B-B14F-4D97-AF65-F5344CB8AC3E}">
        <p14:creationId xmlns:p14="http://schemas.microsoft.com/office/powerpoint/2010/main" val="3786049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B7C89-8CC9-F770-A49C-CF622CBA75EB}"/>
              </a:ext>
            </a:extLst>
          </p:cNvPr>
          <p:cNvPicPr>
            <a:picLocks noChangeAspect="1"/>
          </p:cNvPicPr>
          <p:nvPr/>
        </p:nvPicPr>
        <p:blipFill>
          <a:blip r:embed="rId3"/>
          <a:stretch>
            <a:fillRect/>
          </a:stretch>
        </p:blipFill>
        <p:spPr>
          <a:xfrm>
            <a:off x="2936590" y="0"/>
            <a:ext cx="6318819" cy="6858000"/>
          </a:xfrm>
          <a:prstGeom prst="rect">
            <a:avLst/>
          </a:prstGeom>
        </p:spPr>
      </p:pic>
      <p:sp>
        <p:nvSpPr>
          <p:cNvPr id="2" name="Rettangolo 1"/>
          <p:cNvSpPr/>
          <p:nvPr/>
        </p:nvSpPr>
        <p:spPr>
          <a:xfrm>
            <a:off x="3506977" y="135374"/>
            <a:ext cx="4832605" cy="369332"/>
          </a:xfrm>
          <a:prstGeom prst="rect">
            <a:avLst/>
          </a:prstGeom>
        </p:spPr>
        <p:txBody>
          <a:bodyPr wrap="none">
            <a:spAutoFit/>
          </a:bodyPr>
          <a:lstStyle/>
          <a:p>
            <a:r>
              <a:rPr lang="it-IT" i="1" dirty="0">
                <a:solidFill>
                  <a:srgbClr val="000000"/>
                </a:solidFill>
                <a:highlight>
                  <a:srgbClr val="FFFFFF"/>
                </a:highlight>
                <a:latin typeface="Varela Round" panose="020F0502020204030204" pitchFamily="2" charset="-79"/>
                <a:cs typeface="Varela Round" panose="020F0502020204030204" pitchFamily="2" charset="-79"/>
              </a:rPr>
              <a:t>Dipartimento Statunitense dell'Agricoltura</a:t>
            </a:r>
            <a:r>
              <a:rPr lang="it-IT" dirty="0">
                <a:solidFill>
                  <a:srgbClr val="000000"/>
                </a:solidFill>
                <a:highlight>
                  <a:srgbClr val="FFFFFF"/>
                </a:highlight>
                <a:latin typeface="Varela Round" panose="020F0502020204030204" pitchFamily="2" charset="-79"/>
                <a:cs typeface="Varela Round" panose="020F0502020204030204" pitchFamily="2" charset="-79"/>
              </a:rPr>
              <a:t> (USDA) </a:t>
            </a:r>
            <a:endParaRPr lang="it-IT" dirty="0"/>
          </a:p>
        </p:txBody>
      </p:sp>
    </p:spTree>
    <p:extLst>
      <p:ext uri="{BB962C8B-B14F-4D97-AF65-F5344CB8AC3E}">
        <p14:creationId xmlns:p14="http://schemas.microsoft.com/office/powerpoint/2010/main" val="2212259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211669"/>
            <a:ext cx="10640291" cy="338554"/>
          </a:xfrm>
          <a:prstGeom prst="rect">
            <a:avLst/>
          </a:prstGeom>
        </p:spPr>
        <p:txBody>
          <a:bodyPr wrap="square">
            <a:spAutoFit/>
          </a:bodyPr>
          <a:lstStyle/>
          <a:p>
            <a:r>
              <a:rPr lang="it-IT" sz="1600" dirty="0">
                <a:solidFill>
                  <a:srgbClr val="000000"/>
                </a:solidFill>
                <a:highlight>
                  <a:srgbClr val="FFFFFF"/>
                </a:highlight>
                <a:latin typeface="+mj-lt"/>
                <a:cs typeface="Varela Round" panose="00000500000000000000" pitchFamily="2" charset="-79"/>
              </a:rPr>
              <a:t>Istituto di Scienza dell'Alimentazione dell'Università di Roma La Sapienza, la </a:t>
            </a:r>
            <a:r>
              <a:rPr lang="it-IT" sz="1600" i="1" dirty="0">
                <a:solidFill>
                  <a:srgbClr val="000000"/>
                </a:solidFill>
                <a:highlight>
                  <a:srgbClr val="FFFFFF"/>
                </a:highlight>
                <a:latin typeface="+mj-lt"/>
                <a:cs typeface="Varela Round" panose="00000500000000000000" pitchFamily="2" charset="-79"/>
              </a:rPr>
              <a:t>Piramide settimanale dello stile di vita italiano, 2003</a:t>
            </a:r>
            <a:endParaRPr lang="it-IT" sz="1600" dirty="0">
              <a:latin typeface="+mj-lt"/>
            </a:endParaRPr>
          </a:p>
        </p:txBody>
      </p:sp>
      <p:pic>
        <p:nvPicPr>
          <p:cNvPr id="4" name="Immagine 3"/>
          <p:cNvPicPr>
            <a:picLocks noChangeAspect="1"/>
          </p:cNvPicPr>
          <p:nvPr/>
        </p:nvPicPr>
        <p:blipFill>
          <a:blip r:embed="rId3"/>
          <a:stretch>
            <a:fillRect/>
          </a:stretch>
        </p:blipFill>
        <p:spPr>
          <a:xfrm>
            <a:off x="2161308" y="1011614"/>
            <a:ext cx="5636021" cy="4788047"/>
          </a:xfrm>
          <a:prstGeom prst="rect">
            <a:avLst/>
          </a:prstGeom>
        </p:spPr>
      </p:pic>
      <p:sp>
        <p:nvSpPr>
          <p:cNvPr id="5" name="Rettangolo 4"/>
          <p:cNvSpPr/>
          <p:nvPr/>
        </p:nvSpPr>
        <p:spPr>
          <a:xfrm>
            <a:off x="6857999" y="2357781"/>
            <a:ext cx="5001492" cy="1200329"/>
          </a:xfrm>
          <a:prstGeom prst="rect">
            <a:avLst/>
          </a:prstGeom>
        </p:spPr>
        <p:txBody>
          <a:bodyPr wrap="square">
            <a:spAutoFit/>
          </a:bodyPr>
          <a:lstStyle/>
          <a:p>
            <a:pPr algn="just"/>
            <a:r>
              <a:rPr lang="it-IT" dirty="0">
                <a:highlight>
                  <a:srgbClr val="FFFFFF"/>
                </a:highlight>
                <a:latin typeface="+mj-lt"/>
                <a:cs typeface="Varela Round" panose="00000500000000000000" pitchFamily="2" charset="-79"/>
              </a:rPr>
              <a:t>Quantità Benessere (</a:t>
            </a:r>
            <a:r>
              <a:rPr lang="it-IT" b="1" dirty="0">
                <a:highlight>
                  <a:srgbClr val="FFFFFF"/>
                </a:highlight>
                <a:latin typeface="+mj-lt"/>
                <a:cs typeface="Varela Round" panose="00000500000000000000" pitchFamily="2" charset="-79"/>
              </a:rPr>
              <a:t>QB</a:t>
            </a:r>
            <a:r>
              <a:rPr lang="it-IT" dirty="0">
                <a:highlight>
                  <a:srgbClr val="FFFFFF"/>
                </a:highlight>
                <a:latin typeface="+mj-lt"/>
                <a:cs typeface="Varela Round" panose="00000500000000000000" pitchFamily="2" charset="-79"/>
              </a:rPr>
              <a:t>), vale a dire le quantità di cibo ma anche di attività fisica che andrebbero considerate per mantenere una condizione di benessere.</a:t>
            </a:r>
          </a:p>
        </p:txBody>
      </p:sp>
    </p:spTree>
    <p:extLst>
      <p:ext uri="{BB962C8B-B14F-4D97-AF65-F5344CB8AC3E}">
        <p14:creationId xmlns:p14="http://schemas.microsoft.com/office/powerpoint/2010/main" val="971433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25105-7BB4-7853-40FA-0C948519389C}"/>
              </a:ext>
            </a:extLst>
          </p:cNvPr>
          <p:cNvPicPr>
            <a:picLocks noChangeAspect="1"/>
          </p:cNvPicPr>
          <p:nvPr/>
        </p:nvPicPr>
        <p:blipFill>
          <a:blip r:embed="rId3"/>
          <a:stretch>
            <a:fillRect/>
          </a:stretch>
        </p:blipFill>
        <p:spPr>
          <a:xfrm>
            <a:off x="2499810" y="542522"/>
            <a:ext cx="7192379" cy="5772956"/>
          </a:xfrm>
          <a:prstGeom prst="rect">
            <a:avLst/>
          </a:prstGeom>
        </p:spPr>
      </p:pic>
      <p:sp>
        <p:nvSpPr>
          <p:cNvPr id="2" name="Rettangolo 1"/>
          <p:cNvSpPr/>
          <p:nvPr/>
        </p:nvSpPr>
        <p:spPr>
          <a:xfrm>
            <a:off x="300156" y="6488668"/>
            <a:ext cx="1394741" cy="369332"/>
          </a:xfrm>
          <a:prstGeom prst="rect">
            <a:avLst/>
          </a:prstGeom>
        </p:spPr>
        <p:txBody>
          <a:bodyPr wrap="none">
            <a:spAutoFit/>
          </a:bodyPr>
          <a:lstStyle/>
          <a:p>
            <a:r>
              <a:rPr lang="it-IT" dirty="0">
                <a:solidFill>
                  <a:srgbClr val="272626"/>
                </a:solidFill>
                <a:highlight>
                  <a:srgbClr val="FFFFFF"/>
                </a:highlight>
                <a:latin typeface="Source Sans Pro" panose="020F0502020204030204" pitchFamily="34" charset="0"/>
              </a:rPr>
              <a:t>2005 l’USDA </a:t>
            </a:r>
            <a:endParaRPr lang="it-IT" dirty="0"/>
          </a:p>
        </p:txBody>
      </p:sp>
    </p:spTree>
    <p:extLst>
      <p:ext uri="{BB962C8B-B14F-4D97-AF65-F5344CB8AC3E}">
        <p14:creationId xmlns:p14="http://schemas.microsoft.com/office/powerpoint/2010/main" val="254227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7C38-04DA-DAE4-5DF7-1E63D0046195}"/>
              </a:ext>
            </a:extLst>
          </p:cNvPr>
          <p:cNvPicPr>
            <a:picLocks noChangeAspect="1"/>
          </p:cNvPicPr>
          <p:nvPr/>
        </p:nvPicPr>
        <p:blipFill>
          <a:blip r:embed="rId3"/>
          <a:stretch>
            <a:fillRect/>
          </a:stretch>
        </p:blipFill>
        <p:spPr>
          <a:xfrm>
            <a:off x="2553487" y="1151073"/>
            <a:ext cx="7306695" cy="5506218"/>
          </a:xfrm>
          <a:prstGeom prst="rect">
            <a:avLst/>
          </a:prstGeom>
        </p:spPr>
      </p:pic>
      <p:sp>
        <p:nvSpPr>
          <p:cNvPr id="2" name="Rettangolo 1"/>
          <p:cNvSpPr/>
          <p:nvPr/>
        </p:nvSpPr>
        <p:spPr>
          <a:xfrm>
            <a:off x="96982" y="0"/>
            <a:ext cx="11554691" cy="923330"/>
          </a:xfrm>
          <a:prstGeom prst="rect">
            <a:avLst/>
          </a:prstGeom>
        </p:spPr>
        <p:txBody>
          <a:bodyPr wrap="square">
            <a:spAutoFit/>
          </a:bodyPr>
          <a:lstStyle/>
          <a:p>
            <a:endParaRPr lang="it-IT" b="1" dirty="0"/>
          </a:p>
          <a:p>
            <a:r>
              <a:rPr lang="it-IT" b="1" dirty="0">
                <a:solidFill>
                  <a:srgbClr val="003773"/>
                </a:solidFill>
                <a:highlight>
                  <a:srgbClr val="FFFFFF"/>
                </a:highlight>
              </a:rPr>
              <a:t>Il 16 novembre 2010 a Nairobi in Kenya il Comitato Intergovernativo della Convenzione Unesco sul Patrimonio Culturale Immateriale approva l’iscrizione della Dieta Mediterranea nella Lista del Patrimonio Culturale Immateriale</a:t>
            </a:r>
            <a:endParaRPr lang="it-IT" b="1" dirty="0">
              <a:solidFill>
                <a:srgbClr val="003773"/>
              </a:solidFill>
            </a:endParaRPr>
          </a:p>
        </p:txBody>
      </p:sp>
      <p:pic>
        <p:nvPicPr>
          <p:cNvPr id="6" name="Immagine 5"/>
          <p:cNvPicPr>
            <a:picLocks noChangeAspect="1"/>
          </p:cNvPicPr>
          <p:nvPr/>
        </p:nvPicPr>
        <p:blipFill>
          <a:blip r:embed="rId4"/>
          <a:stretch>
            <a:fillRect/>
          </a:stretch>
        </p:blipFill>
        <p:spPr>
          <a:xfrm>
            <a:off x="155270" y="3585409"/>
            <a:ext cx="4796435" cy="2641677"/>
          </a:xfrm>
          <a:prstGeom prst="rect">
            <a:avLst/>
          </a:prstGeom>
        </p:spPr>
      </p:pic>
      <p:sp>
        <p:nvSpPr>
          <p:cNvPr id="7" name="CasellaDiTesto 6"/>
          <p:cNvSpPr txBox="1"/>
          <p:nvPr/>
        </p:nvSpPr>
        <p:spPr>
          <a:xfrm rot="20753421">
            <a:off x="546651" y="4621878"/>
            <a:ext cx="2733261" cy="707886"/>
          </a:xfrm>
          <a:prstGeom prst="rect">
            <a:avLst/>
          </a:prstGeom>
          <a:noFill/>
        </p:spPr>
        <p:txBody>
          <a:bodyPr wrap="square" rtlCol="0">
            <a:spAutoFit/>
          </a:bodyPr>
          <a:lstStyle/>
          <a:p>
            <a:r>
              <a:rPr lang="it-IT" sz="2000" dirty="0"/>
              <a:t>Un’etichetta nuova per </a:t>
            </a:r>
          </a:p>
          <a:p>
            <a:r>
              <a:rPr lang="it-IT" sz="2000" dirty="0"/>
              <a:t>una tradizione antica</a:t>
            </a:r>
          </a:p>
        </p:txBody>
      </p:sp>
    </p:spTree>
    <p:extLst>
      <p:ext uri="{BB962C8B-B14F-4D97-AF65-F5344CB8AC3E}">
        <p14:creationId xmlns:p14="http://schemas.microsoft.com/office/powerpoint/2010/main" val="39233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E3D42-A8DA-C2BD-44CE-0B154B1A47BA}"/>
              </a:ext>
            </a:extLst>
          </p:cNvPr>
          <p:cNvPicPr>
            <a:picLocks noChangeAspect="1"/>
          </p:cNvPicPr>
          <p:nvPr/>
        </p:nvPicPr>
        <p:blipFill>
          <a:blip r:embed="rId3"/>
          <a:stretch>
            <a:fillRect/>
          </a:stretch>
        </p:blipFill>
        <p:spPr>
          <a:xfrm>
            <a:off x="2782956" y="329846"/>
            <a:ext cx="6450495" cy="5670192"/>
          </a:xfrm>
          <a:prstGeom prst="rect">
            <a:avLst/>
          </a:prstGeom>
        </p:spPr>
      </p:pic>
      <p:sp>
        <p:nvSpPr>
          <p:cNvPr id="2" name="Rettangolo 1"/>
          <p:cNvSpPr/>
          <p:nvPr/>
        </p:nvSpPr>
        <p:spPr>
          <a:xfrm>
            <a:off x="110835" y="6519446"/>
            <a:ext cx="10723419" cy="338554"/>
          </a:xfrm>
          <a:prstGeom prst="rect">
            <a:avLst/>
          </a:prstGeom>
        </p:spPr>
        <p:txBody>
          <a:bodyPr wrap="square">
            <a:spAutoFit/>
          </a:bodyPr>
          <a:lstStyle/>
          <a:p>
            <a:r>
              <a:rPr lang="it-IT" sz="800" dirty="0"/>
              <a:t>Soares FL, Bissoni de Sousa L, Corradi-Perini C, Ramos da Cruz MR, Nunes MG, Branco-Filho AJ. Food quality in the late postoperative period of bariatric surgery: an evaluation using the bariatric food pyramid. Obes Surg. 2014 Sep;24(9):1481-6. doi: 10.1007/s11695-014-1198-x. PMID: 24500225.</a:t>
            </a:r>
            <a:endParaRPr lang="it-IT" sz="100" dirty="0"/>
          </a:p>
        </p:txBody>
      </p:sp>
      <p:sp>
        <p:nvSpPr>
          <p:cNvPr id="4" name="Rettangolo 3"/>
          <p:cNvSpPr/>
          <p:nvPr/>
        </p:nvSpPr>
        <p:spPr>
          <a:xfrm>
            <a:off x="6478055" y="5850086"/>
            <a:ext cx="5639172" cy="369332"/>
          </a:xfrm>
          <a:prstGeom prst="rect">
            <a:avLst/>
          </a:prstGeom>
        </p:spPr>
        <p:txBody>
          <a:bodyPr wrap="none">
            <a:spAutoFit/>
          </a:bodyPr>
          <a:lstStyle/>
          <a:p>
            <a:r>
              <a:rPr lang="it-IT" b="1" dirty="0">
                <a:solidFill>
                  <a:srgbClr val="003773"/>
                </a:solidFill>
              </a:rPr>
              <a:t>The American Society for Metabolic and Bariatric Surgery</a:t>
            </a:r>
          </a:p>
        </p:txBody>
      </p:sp>
    </p:spTree>
    <p:extLst>
      <p:ext uri="{BB962C8B-B14F-4D97-AF65-F5344CB8AC3E}">
        <p14:creationId xmlns:p14="http://schemas.microsoft.com/office/powerpoint/2010/main" val="3189167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E3D42-A8DA-C2BD-44CE-0B154B1A47BA}"/>
              </a:ext>
            </a:extLst>
          </p:cNvPr>
          <p:cNvPicPr>
            <a:picLocks noChangeAspect="1"/>
          </p:cNvPicPr>
          <p:nvPr/>
        </p:nvPicPr>
        <p:blipFill>
          <a:blip r:embed="rId3"/>
          <a:stretch>
            <a:fillRect/>
          </a:stretch>
        </p:blipFill>
        <p:spPr>
          <a:xfrm>
            <a:off x="2566060" y="0"/>
            <a:ext cx="7087589" cy="6230219"/>
          </a:xfrm>
          <a:prstGeom prst="rect">
            <a:avLst/>
          </a:prstGeom>
        </p:spPr>
      </p:pic>
      <p:sp>
        <p:nvSpPr>
          <p:cNvPr id="2" name="Rettangolo 1"/>
          <p:cNvSpPr/>
          <p:nvPr/>
        </p:nvSpPr>
        <p:spPr>
          <a:xfrm>
            <a:off x="110835" y="6519446"/>
            <a:ext cx="10723419" cy="338554"/>
          </a:xfrm>
          <a:prstGeom prst="rect">
            <a:avLst/>
          </a:prstGeom>
        </p:spPr>
        <p:txBody>
          <a:bodyPr wrap="square">
            <a:spAutoFit/>
          </a:bodyPr>
          <a:lstStyle/>
          <a:p>
            <a:r>
              <a:rPr lang="it-IT" sz="800" dirty="0"/>
              <a:t>Soares FL, Bissoni de Sousa L, Corradi-Perini C, Ramos da Cruz MR, Nunes MG, Branco-Filho AJ. Food quality in the late postoperative period of bariatric surgery: an evaluation using the bariatric food pyramid. Obes Surg. 2014 Sep;24(9):1481-6. doi: 10.1007/s11695-014-1198-x. PMID: 24500225.</a:t>
            </a:r>
            <a:endParaRPr lang="it-IT" sz="100" dirty="0"/>
          </a:p>
        </p:txBody>
      </p:sp>
      <p:sp>
        <p:nvSpPr>
          <p:cNvPr id="4" name="Rettangolo 3">
            <a:extLst>
              <a:ext uri="{FF2B5EF4-FFF2-40B4-BE49-F238E27FC236}">
                <a16:creationId xmlns:a16="http://schemas.microsoft.com/office/drawing/2014/main" id="{0AE2DFEA-AAE7-8E37-A3A3-61AD2F414CCD}"/>
              </a:ext>
            </a:extLst>
          </p:cNvPr>
          <p:cNvSpPr/>
          <p:nvPr/>
        </p:nvSpPr>
        <p:spPr>
          <a:xfrm>
            <a:off x="2538351" y="3689604"/>
            <a:ext cx="7149717" cy="1248156"/>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it-IT"/>
          </a:p>
        </p:txBody>
      </p:sp>
      <p:sp>
        <p:nvSpPr>
          <p:cNvPr id="5" name="Rettangolo 4">
            <a:extLst>
              <a:ext uri="{FF2B5EF4-FFF2-40B4-BE49-F238E27FC236}">
                <a16:creationId xmlns:a16="http://schemas.microsoft.com/office/drawing/2014/main" id="{6220B13A-9A49-6D81-070D-AEBC8C9BFFBD}"/>
              </a:ext>
            </a:extLst>
          </p:cNvPr>
          <p:cNvSpPr/>
          <p:nvPr/>
        </p:nvSpPr>
        <p:spPr>
          <a:xfrm>
            <a:off x="2503932" y="1483840"/>
            <a:ext cx="7149717" cy="1248156"/>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it-IT"/>
          </a:p>
        </p:txBody>
      </p:sp>
      <p:sp>
        <p:nvSpPr>
          <p:cNvPr id="6" name="Freccia circolare a sinistra 5">
            <a:extLst>
              <a:ext uri="{FF2B5EF4-FFF2-40B4-BE49-F238E27FC236}">
                <a16:creationId xmlns:a16="http://schemas.microsoft.com/office/drawing/2014/main" id="{4C9AAD04-6FF4-F6F2-FE2F-CAD72EAD9C91}"/>
              </a:ext>
            </a:extLst>
          </p:cNvPr>
          <p:cNvSpPr/>
          <p:nvPr/>
        </p:nvSpPr>
        <p:spPr>
          <a:xfrm>
            <a:off x="10008108" y="1911858"/>
            <a:ext cx="736092" cy="2619756"/>
          </a:xfrm>
          <a:prstGeom prst="curvedLeftArrow">
            <a:avLst/>
          </a:prstGeom>
          <a:solidFill>
            <a:srgbClr val="003773"/>
          </a:solidFill>
          <a:ln>
            <a:solidFill>
              <a:srgbClr val="003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Freccia circolare a sinistra 7">
            <a:extLst>
              <a:ext uri="{FF2B5EF4-FFF2-40B4-BE49-F238E27FC236}">
                <a16:creationId xmlns:a16="http://schemas.microsoft.com/office/drawing/2014/main" id="{9B539E06-37C0-4139-21AE-4EC4AC73A74E}"/>
              </a:ext>
            </a:extLst>
          </p:cNvPr>
          <p:cNvSpPr/>
          <p:nvPr/>
        </p:nvSpPr>
        <p:spPr>
          <a:xfrm flipH="1" flipV="1">
            <a:off x="1420359" y="1911858"/>
            <a:ext cx="736092" cy="2619756"/>
          </a:xfrm>
          <a:prstGeom prst="curvedLeftArrow">
            <a:avLst/>
          </a:prstGeom>
          <a:solidFill>
            <a:srgbClr val="003773"/>
          </a:solidFill>
          <a:ln>
            <a:solidFill>
              <a:srgbClr val="003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59908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0D070F-A6D6-8B12-F3AF-6A583F32B9AC}"/>
              </a:ext>
            </a:extLst>
          </p:cNvPr>
          <p:cNvSpPr>
            <a:spLocks noGrp="1"/>
          </p:cNvSpPr>
          <p:nvPr>
            <p:ph type="title"/>
          </p:nvPr>
        </p:nvSpPr>
        <p:spPr/>
        <p:txBody>
          <a:bodyPr/>
          <a:lstStyle/>
          <a:p>
            <a:pPr algn="ctr"/>
            <a:r>
              <a:rPr lang="it-IT" dirty="0"/>
              <a:t>RIEDUCAZIONE ALIMENTARE</a:t>
            </a:r>
          </a:p>
        </p:txBody>
      </p:sp>
      <p:sp>
        <p:nvSpPr>
          <p:cNvPr id="3" name="Segnaposto contenuto 2">
            <a:extLst>
              <a:ext uri="{FF2B5EF4-FFF2-40B4-BE49-F238E27FC236}">
                <a16:creationId xmlns:a16="http://schemas.microsoft.com/office/drawing/2014/main" id="{83EAA1B3-D8F2-847D-513C-0ED44737B6D3}"/>
              </a:ext>
            </a:extLst>
          </p:cNvPr>
          <p:cNvSpPr>
            <a:spLocks noGrp="1"/>
          </p:cNvSpPr>
          <p:nvPr>
            <p:ph idx="1"/>
          </p:nvPr>
        </p:nvSpPr>
        <p:spPr/>
        <p:txBody>
          <a:bodyPr>
            <a:normAutofit/>
          </a:bodyPr>
          <a:lstStyle/>
          <a:p>
            <a:r>
              <a:rPr lang="it-IT" sz="2800" dirty="0"/>
              <a:t>Diete </a:t>
            </a:r>
            <a:r>
              <a:rPr lang="it-IT" sz="2800" dirty="0" err="1"/>
              <a:t>pre</a:t>
            </a:r>
            <a:r>
              <a:rPr lang="it-IT" sz="2800" dirty="0"/>
              <a:t> operatorie</a:t>
            </a:r>
          </a:p>
          <a:p>
            <a:r>
              <a:rPr lang="it-IT" sz="2800" dirty="0"/>
              <a:t>Focus sulla corretta alimentazione ipocalorica</a:t>
            </a:r>
          </a:p>
          <a:p>
            <a:r>
              <a:rPr lang="it-IT" sz="2800" dirty="0"/>
              <a:t>Ridurre il distacco professionista-paziente</a:t>
            </a:r>
          </a:p>
        </p:txBody>
      </p:sp>
    </p:spTree>
    <p:extLst>
      <p:ext uri="{BB962C8B-B14F-4D97-AF65-F5344CB8AC3E}">
        <p14:creationId xmlns:p14="http://schemas.microsoft.com/office/powerpoint/2010/main" val="332530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1BBFF3-29A6-CA56-A5F5-5C7C67856661}"/>
              </a:ext>
            </a:extLst>
          </p:cNvPr>
          <p:cNvSpPr>
            <a:spLocks noGrp="1"/>
          </p:cNvSpPr>
          <p:nvPr>
            <p:ph type="title"/>
          </p:nvPr>
        </p:nvSpPr>
        <p:spPr>
          <a:xfrm>
            <a:off x="1650998" y="108422"/>
            <a:ext cx="10058400" cy="759719"/>
          </a:xfrm>
        </p:spPr>
        <p:txBody>
          <a:bodyPr>
            <a:normAutofit fontScale="90000"/>
          </a:bodyPr>
          <a:lstStyle/>
          <a:p>
            <a:br>
              <a:rPr lang="it-IT" dirty="0"/>
            </a:br>
            <a:r>
              <a:rPr lang="it-IT" dirty="0"/>
              <a:t>RIALIMENTAZIIONE POST OPERATORIA	</a:t>
            </a:r>
          </a:p>
        </p:txBody>
      </p:sp>
      <p:grpSp>
        <p:nvGrpSpPr>
          <p:cNvPr id="27" name="Gruppo 26">
            <a:extLst>
              <a:ext uri="{FF2B5EF4-FFF2-40B4-BE49-F238E27FC236}">
                <a16:creationId xmlns:a16="http://schemas.microsoft.com/office/drawing/2014/main" id="{485E6379-E742-4D6A-8D7A-CD7AAEEE7298}"/>
              </a:ext>
            </a:extLst>
          </p:cNvPr>
          <p:cNvGrpSpPr/>
          <p:nvPr/>
        </p:nvGrpSpPr>
        <p:grpSpPr>
          <a:xfrm>
            <a:off x="1387003" y="950990"/>
            <a:ext cx="9718385" cy="5605258"/>
            <a:chOff x="2209963" y="2016686"/>
            <a:chExt cx="7226645" cy="4416089"/>
          </a:xfrm>
        </p:grpSpPr>
        <p:sp>
          <p:nvSpPr>
            <p:cNvPr id="6" name="Freccia a destra 5">
              <a:extLst>
                <a:ext uri="{FF2B5EF4-FFF2-40B4-BE49-F238E27FC236}">
                  <a16:creationId xmlns:a16="http://schemas.microsoft.com/office/drawing/2014/main" id="{1315532E-C404-712B-B937-F3F82A91A70E}"/>
                </a:ext>
              </a:extLst>
            </p:cNvPr>
            <p:cNvSpPr/>
            <p:nvPr/>
          </p:nvSpPr>
          <p:spPr>
            <a:xfrm rot="5400000">
              <a:off x="652282" y="3574367"/>
              <a:ext cx="4145358" cy="1029996"/>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1800" dirty="0">
                  <a:solidFill>
                    <a:srgbClr val="FFC000"/>
                  </a:solidFill>
                  <a:latin typeface="Times New Roman" panose="02020603050405020304" pitchFamily="18" charset="0"/>
                  <a:cs typeface="Times New Roman" panose="02020603050405020304" pitchFamily="18" charset="0"/>
                </a:rPr>
                <a:t>INTERVALLO MEDIO 12 SETTIMANE</a:t>
              </a:r>
            </a:p>
          </p:txBody>
        </p:sp>
        <p:sp>
          <p:nvSpPr>
            <p:cNvPr id="7" name="CasellaDiTesto 6">
              <a:extLst>
                <a:ext uri="{FF2B5EF4-FFF2-40B4-BE49-F238E27FC236}">
                  <a16:creationId xmlns:a16="http://schemas.microsoft.com/office/drawing/2014/main" id="{3EDBEAD0-BFFE-2B92-E3F5-A45FDEBC089A}"/>
                </a:ext>
              </a:extLst>
            </p:cNvPr>
            <p:cNvSpPr txBox="1"/>
            <p:nvPr/>
          </p:nvSpPr>
          <p:spPr>
            <a:xfrm>
              <a:off x="3360528" y="2219596"/>
              <a:ext cx="2363136" cy="33965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LIQUIDI</a:t>
              </a:r>
            </a:p>
          </p:txBody>
        </p:sp>
        <p:sp>
          <p:nvSpPr>
            <p:cNvPr id="8" name="CasellaDiTesto 7">
              <a:extLst>
                <a:ext uri="{FF2B5EF4-FFF2-40B4-BE49-F238E27FC236}">
                  <a16:creationId xmlns:a16="http://schemas.microsoft.com/office/drawing/2014/main" id="{A5DC2057-5ADB-6788-760E-B8DD6C85F0B7}"/>
                </a:ext>
              </a:extLst>
            </p:cNvPr>
            <p:cNvSpPr txBox="1"/>
            <p:nvPr/>
          </p:nvSpPr>
          <p:spPr>
            <a:xfrm>
              <a:off x="3360528" y="3211732"/>
              <a:ext cx="2363136" cy="33965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FRULLATI</a:t>
              </a:r>
            </a:p>
          </p:txBody>
        </p:sp>
        <p:sp>
          <p:nvSpPr>
            <p:cNvPr id="9" name="CasellaDiTesto 8">
              <a:extLst>
                <a:ext uri="{FF2B5EF4-FFF2-40B4-BE49-F238E27FC236}">
                  <a16:creationId xmlns:a16="http://schemas.microsoft.com/office/drawing/2014/main" id="{6A94D8E0-0528-3C69-8766-627F71D88B6E}"/>
                </a:ext>
              </a:extLst>
            </p:cNvPr>
            <p:cNvSpPr txBox="1"/>
            <p:nvPr/>
          </p:nvSpPr>
          <p:spPr>
            <a:xfrm>
              <a:off x="3360528" y="4203868"/>
              <a:ext cx="2363136" cy="33965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MORBIDI</a:t>
              </a:r>
            </a:p>
          </p:txBody>
        </p:sp>
        <p:sp>
          <p:nvSpPr>
            <p:cNvPr id="10" name="CasellaDiTesto 9">
              <a:extLst>
                <a:ext uri="{FF2B5EF4-FFF2-40B4-BE49-F238E27FC236}">
                  <a16:creationId xmlns:a16="http://schemas.microsoft.com/office/drawing/2014/main" id="{CFD3873B-5A95-CA9C-4A55-52E9D7291D8F}"/>
                </a:ext>
              </a:extLst>
            </p:cNvPr>
            <p:cNvSpPr txBox="1"/>
            <p:nvPr/>
          </p:nvSpPr>
          <p:spPr>
            <a:xfrm>
              <a:off x="3360528" y="5196005"/>
              <a:ext cx="2363136" cy="33965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ALIMENTI SOLIDI</a:t>
              </a:r>
            </a:p>
          </p:txBody>
        </p:sp>
        <p:sp>
          <p:nvSpPr>
            <p:cNvPr id="11" name="Freccia in giù 10">
              <a:extLst>
                <a:ext uri="{FF2B5EF4-FFF2-40B4-BE49-F238E27FC236}">
                  <a16:creationId xmlns:a16="http://schemas.microsoft.com/office/drawing/2014/main" id="{3FE8A70D-438C-64BE-3DED-EA46B1BDF9BB}"/>
                </a:ext>
              </a:extLst>
            </p:cNvPr>
            <p:cNvSpPr/>
            <p:nvPr/>
          </p:nvSpPr>
          <p:spPr>
            <a:xfrm>
              <a:off x="4012169" y="2598953"/>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Freccia in giù 11">
              <a:extLst>
                <a:ext uri="{FF2B5EF4-FFF2-40B4-BE49-F238E27FC236}">
                  <a16:creationId xmlns:a16="http://schemas.microsoft.com/office/drawing/2014/main" id="{CCEE9B96-0456-EB16-8B02-495C6DDCB07D}"/>
                </a:ext>
              </a:extLst>
            </p:cNvPr>
            <p:cNvSpPr/>
            <p:nvPr/>
          </p:nvSpPr>
          <p:spPr>
            <a:xfrm>
              <a:off x="4012169" y="4587637"/>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7C582522-C3A3-1879-EAC6-238F816290C0}"/>
                </a:ext>
              </a:extLst>
            </p:cNvPr>
            <p:cNvSpPr/>
            <p:nvPr/>
          </p:nvSpPr>
          <p:spPr>
            <a:xfrm>
              <a:off x="4012169" y="3593295"/>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reccia in giù 13">
              <a:extLst>
                <a:ext uri="{FF2B5EF4-FFF2-40B4-BE49-F238E27FC236}">
                  <a16:creationId xmlns:a16="http://schemas.microsoft.com/office/drawing/2014/main" id="{EE291382-382A-FD01-C7D9-CB179A4FB0B5}"/>
                </a:ext>
              </a:extLst>
            </p:cNvPr>
            <p:cNvSpPr/>
            <p:nvPr/>
          </p:nvSpPr>
          <p:spPr>
            <a:xfrm rot="10800000">
              <a:off x="4712612" y="2598951"/>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in giù 14">
              <a:extLst>
                <a:ext uri="{FF2B5EF4-FFF2-40B4-BE49-F238E27FC236}">
                  <a16:creationId xmlns:a16="http://schemas.microsoft.com/office/drawing/2014/main" id="{725D5590-7789-FEE4-1C3B-13003C07F38D}"/>
                </a:ext>
              </a:extLst>
            </p:cNvPr>
            <p:cNvSpPr/>
            <p:nvPr/>
          </p:nvSpPr>
          <p:spPr>
            <a:xfrm rot="10800000">
              <a:off x="4712612" y="4587634"/>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in giù 15">
              <a:extLst>
                <a:ext uri="{FF2B5EF4-FFF2-40B4-BE49-F238E27FC236}">
                  <a16:creationId xmlns:a16="http://schemas.microsoft.com/office/drawing/2014/main" id="{78887A3E-0F06-5B15-C702-CEECED798030}"/>
                </a:ext>
              </a:extLst>
            </p:cNvPr>
            <p:cNvSpPr/>
            <p:nvPr/>
          </p:nvSpPr>
          <p:spPr>
            <a:xfrm rot="10800000">
              <a:off x="4712612" y="3593293"/>
              <a:ext cx="234248" cy="565726"/>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curva 16">
              <a:extLst>
                <a:ext uri="{FF2B5EF4-FFF2-40B4-BE49-F238E27FC236}">
                  <a16:creationId xmlns:a16="http://schemas.microsoft.com/office/drawing/2014/main" id="{CCA7E61D-0518-5016-5EC3-1C5043342BA7}"/>
                </a:ext>
              </a:extLst>
            </p:cNvPr>
            <p:cNvSpPr/>
            <p:nvPr/>
          </p:nvSpPr>
          <p:spPr>
            <a:xfrm rot="10800000" flipH="1">
              <a:off x="4395689" y="5662482"/>
              <a:ext cx="692406" cy="770293"/>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solidFill>
                  <a:schemeClr val="tx1"/>
                </a:solidFill>
              </a:endParaRPr>
            </a:p>
          </p:txBody>
        </p:sp>
        <p:sp>
          <p:nvSpPr>
            <p:cNvPr id="18" name="CasellaDiTesto 17">
              <a:extLst>
                <a:ext uri="{FF2B5EF4-FFF2-40B4-BE49-F238E27FC236}">
                  <a16:creationId xmlns:a16="http://schemas.microsoft.com/office/drawing/2014/main" id="{A812D39F-5CFA-B37F-88F8-134CB59F043F}"/>
                </a:ext>
              </a:extLst>
            </p:cNvPr>
            <p:cNvSpPr txBox="1"/>
            <p:nvPr/>
          </p:nvSpPr>
          <p:spPr>
            <a:xfrm>
              <a:off x="5535348" y="6084847"/>
              <a:ext cx="3685940" cy="33965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normAutofit/>
            </a:bodyPr>
            <a:lstStyle/>
            <a:p>
              <a:pPr algn="ctr"/>
              <a:r>
                <a:rPr lang="it-IT" sz="1800" dirty="0">
                  <a:latin typeface="Times New Roman" panose="02020603050405020304" pitchFamily="18" charset="0"/>
                  <a:cs typeface="Times New Roman" panose="02020603050405020304" pitchFamily="18" charset="0"/>
                </a:rPr>
                <a:t>SCHEMA DIETETICO DEFINITIVO</a:t>
              </a:r>
            </a:p>
          </p:txBody>
        </p:sp>
        <p:sp>
          <p:nvSpPr>
            <p:cNvPr id="19" name="CasellaDiTesto 18">
              <a:extLst>
                <a:ext uri="{FF2B5EF4-FFF2-40B4-BE49-F238E27FC236}">
                  <a16:creationId xmlns:a16="http://schemas.microsoft.com/office/drawing/2014/main" id="{95FF7F8B-7D60-0193-31CF-A9AA6942A881}"/>
                </a:ext>
              </a:extLst>
            </p:cNvPr>
            <p:cNvSpPr txBox="1"/>
            <p:nvPr/>
          </p:nvSpPr>
          <p:spPr>
            <a:xfrm>
              <a:off x="6455109" y="3496708"/>
              <a:ext cx="2766178" cy="7541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normAutofit/>
            </a:bodyPr>
            <a:lstStyle/>
            <a:p>
              <a:r>
                <a:rPr lang="it-IT" sz="1800" dirty="0">
                  <a:latin typeface="Times New Roman" panose="02020603050405020304" pitchFamily="18" charset="0"/>
                  <a:cs typeface="Times New Roman" panose="02020603050405020304" pitchFamily="18" charset="0"/>
                </a:rPr>
                <a:t>La durata della fasi è soggettiva e dipende dalla risposta di ogni paziente</a:t>
              </a:r>
            </a:p>
          </p:txBody>
        </p:sp>
        <p:sp>
          <p:nvSpPr>
            <p:cNvPr id="20" name="Parentesi graffa chiusa 19">
              <a:extLst>
                <a:ext uri="{FF2B5EF4-FFF2-40B4-BE49-F238E27FC236}">
                  <a16:creationId xmlns:a16="http://schemas.microsoft.com/office/drawing/2014/main" id="{CE2E12D7-6CE6-81AC-D3D2-69A173CE27BB}"/>
                </a:ext>
              </a:extLst>
            </p:cNvPr>
            <p:cNvSpPr/>
            <p:nvPr/>
          </p:nvSpPr>
          <p:spPr>
            <a:xfrm>
              <a:off x="5833897" y="2248267"/>
              <a:ext cx="416822" cy="3251002"/>
            </a:xfrm>
            <a:prstGeom prst="rightBrace">
              <a:avLst>
                <a:gd name="adj1" fmla="val 34779"/>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20">
              <a:extLst>
                <a:ext uri="{FF2B5EF4-FFF2-40B4-BE49-F238E27FC236}">
                  <a16:creationId xmlns:a16="http://schemas.microsoft.com/office/drawing/2014/main" id="{5DFD7F23-0C68-1078-D126-14EDC0B2B599}"/>
                </a:ext>
              </a:extLst>
            </p:cNvPr>
            <p:cNvSpPr txBox="1"/>
            <p:nvPr/>
          </p:nvSpPr>
          <p:spPr>
            <a:xfrm>
              <a:off x="2540664" y="2139092"/>
              <a:ext cx="353669" cy="3396569"/>
            </a:xfrm>
            <a:prstGeom prst="rect">
              <a:avLst/>
            </a:prstGeom>
          </p:spPr>
          <p:txBody>
            <a:bodyPr wrap="square" rtlCol="0" anchor="t">
              <a:normAutofit/>
            </a:bodyPr>
            <a:lstStyle/>
            <a:p>
              <a:endParaRPr lang="it-IT" sz="2400" dirty="0"/>
            </a:p>
          </p:txBody>
        </p:sp>
        <p:pic>
          <p:nvPicPr>
            <p:cNvPr id="22" name="Immagine 21" descr="Immagine che contiene tazza, tavolo, vetro, arancia">
              <a:extLst>
                <a:ext uri="{FF2B5EF4-FFF2-40B4-BE49-F238E27FC236}">
                  <a16:creationId xmlns:a16="http://schemas.microsoft.com/office/drawing/2014/main" id="{FC0A00A7-25C7-F1EF-4207-A451CF1FE043}"/>
                </a:ext>
              </a:extLst>
            </p:cNvPr>
            <p:cNvPicPr>
              <a:picLocks noChangeAspect="1"/>
            </p:cNvPicPr>
            <p:nvPr/>
          </p:nvPicPr>
          <p:blipFill rotWithShape="1">
            <a:blip r:embed="rId3"/>
            <a:srcRect l="26243" r="9715" b="13220"/>
            <a:stretch/>
          </p:blipFill>
          <p:spPr>
            <a:xfrm>
              <a:off x="6345914" y="2111534"/>
              <a:ext cx="1340602" cy="12003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3" name="Immagine 22" descr="Immagine che contiene tazza, caffè, cibo, pasticcino&#10;&#10;Descrizione generata automaticamente">
              <a:extLst>
                <a:ext uri="{FF2B5EF4-FFF2-40B4-BE49-F238E27FC236}">
                  <a16:creationId xmlns:a16="http://schemas.microsoft.com/office/drawing/2014/main" id="{935DA4F6-1DDE-46C5-C5D2-E3D98012FCD6}"/>
                </a:ext>
              </a:extLst>
            </p:cNvPr>
            <p:cNvPicPr>
              <a:picLocks noChangeAspect="1"/>
            </p:cNvPicPr>
            <p:nvPr/>
          </p:nvPicPr>
          <p:blipFill rotWithShape="1">
            <a:blip r:embed="rId4"/>
            <a:srcRect l="8149" r="6341" b="14144"/>
            <a:stretch/>
          </p:blipFill>
          <p:spPr>
            <a:xfrm>
              <a:off x="7883172" y="2121132"/>
              <a:ext cx="1414640" cy="118113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4" name="Immagine 23" descr="Immagine che contiene cibo, tavolo, ciotola, dilegno&#10;&#10;Descrizione generata automaticamente">
              <a:extLst>
                <a:ext uri="{FF2B5EF4-FFF2-40B4-BE49-F238E27FC236}">
                  <a16:creationId xmlns:a16="http://schemas.microsoft.com/office/drawing/2014/main" id="{FBF184A1-C96D-B683-AA1B-627396F84BD6}"/>
                </a:ext>
              </a:extLst>
            </p:cNvPr>
            <p:cNvPicPr>
              <a:picLocks noChangeAspect="1"/>
            </p:cNvPicPr>
            <p:nvPr/>
          </p:nvPicPr>
          <p:blipFill>
            <a:blip r:embed="rId5"/>
            <a:stretch>
              <a:fillRect/>
            </a:stretch>
          </p:blipFill>
          <p:spPr>
            <a:xfrm>
              <a:off x="6344591" y="4469210"/>
              <a:ext cx="1343248" cy="129003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5" name="Immagine 24" descr="Immagine che contiene cibo, piatto, frutta, pasto&#10;&#10;Descrizione generata automaticamente">
              <a:extLst>
                <a:ext uri="{FF2B5EF4-FFF2-40B4-BE49-F238E27FC236}">
                  <a16:creationId xmlns:a16="http://schemas.microsoft.com/office/drawing/2014/main" id="{14D5C859-EB4B-565C-0031-2B9435F5D170}"/>
                </a:ext>
              </a:extLst>
            </p:cNvPr>
            <p:cNvPicPr>
              <a:picLocks noChangeAspect="1"/>
            </p:cNvPicPr>
            <p:nvPr/>
          </p:nvPicPr>
          <p:blipFill>
            <a:blip r:embed="rId6"/>
            <a:stretch>
              <a:fillRect/>
            </a:stretch>
          </p:blipFill>
          <p:spPr>
            <a:xfrm>
              <a:off x="8000905" y="4508434"/>
              <a:ext cx="1435703" cy="121159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626233647"/>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purl.org/dc/elements/1.1/"/>
    <ds:schemaRef ds:uri="http://purl.org/dc/dcmitype/"/>
    <ds:schemaRef ds:uri="71af3243-3dd4-4a8d-8c0d-dd76da1f02a5"/>
    <ds:schemaRef ds:uri="http://schemas.microsoft.com/office/2006/documentManagement/types"/>
    <ds:schemaRef ds:uri="16c05727-aa75-4e4a-9b5f-8a80a116589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196</TotalTime>
  <Words>1736</Words>
  <Application>Microsoft Office PowerPoint</Application>
  <PresentationFormat>Widescreen</PresentationFormat>
  <Paragraphs>84</Paragraphs>
  <Slides>18</Slides>
  <Notes>16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18</vt:i4>
      </vt:variant>
    </vt:vector>
  </HeadingPairs>
  <TitlesOfParts>
    <vt:vector size="26" baseType="lpstr">
      <vt:lpstr>Arial</vt:lpstr>
      <vt:lpstr>Calibri</vt:lpstr>
      <vt:lpstr>Source Sans Pro</vt:lpstr>
      <vt:lpstr>Times New Roman</vt:lpstr>
      <vt:lpstr>Titillium Web</vt:lpstr>
      <vt:lpstr>Varela Round</vt:lpstr>
      <vt:lpstr>Wingdings</vt:lpstr>
      <vt:lpstr>RetrospectVTI</vt:lpstr>
      <vt:lpstr>DALLA PIRAMIDE AL PIATTO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RIEDUCAZIONE ALIMENTARE</vt:lpstr>
      <vt:lpstr> RIALIMENTAZIIONE POST OPERATORIA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Federico Rosato</cp:lastModifiedBy>
  <cp:revision>14</cp:revision>
  <dcterms:created xsi:type="dcterms:W3CDTF">2022-02-27T17:36:31Z</dcterms:created>
  <dcterms:modified xsi:type="dcterms:W3CDTF">2024-05-09T14:51:02Z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